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0175200" cy="402336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0005"/>
    <a:srgbClr val="CB86BA"/>
    <a:srgbClr val="CFC6D8"/>
    <a:srgbClr val="CA99A4"/>
    <a:srgbClr val="159BD4"/>
    <a:srgbClr val="161693"/>
    <a:srgbClr val="E7D3E1"/>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varScale="1">
        <p:scale>
          <a:sx n="16" d="100"/>
          <a:sy n="16" d="100"/>
        </p:scale>
        <p:origin x="2048"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status="resolved" created="2023-03-22T16:23:20.838" complete="100000">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F31E1124-8E8B-084D-A100-900E28CB769B}" authorId="{69476EAC-FB54-8C2F-AB79-40A1C2D50B41}" created="2023-08-18T22:10:28.631">
    <ac:deMkLst xmlns:ac="http://schemas.microsoft.com/office/drawing/2013/main/command">
      <pc:docMk xmlns:pc="http://schemas.microsoft.com/office/powerpoint/2013/main/command"/>
      <pc:sldMk xmlns:pc="http://schemas.microsoft.com/office/powerpoint/2013/main/command" cId="0" sldId="256"/>
      <ac:picMk id="116" creationId="{9DA08746-C9A6-0F9E-4ABC-5E7C7E7D17D0}"/>
    </ac:deMkLst>
    <p188:txBody>
      <a:bodyPr/>
      <a:lstStyle/>
      <a:p>
        <a:r>
          <a:rPr lang="en-US"/>
          <a:t>Update to 7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63140" y="6584530"/>
            <a:ext cx="25648920" cy="14007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19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3771900" y="21131957"/>
            <a:ext cx="22631400" cy="97138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300"/>
              </a:spcBef>
              <a:spcAft>
                <a:spcPts val="0"/>
              </a:spcAft>
              <a:buClr>
                <a:schemeClr val="dk1"/>
              </a:buClr>
              <a:buSzPts val="11520"/>
              <a:buNone/>
              <a:defRPr sz="7920"/>
            </a:lvl1pPr>
            <a:lvl2pPr lvl="1" algn="ctr">
              <a:lnSpc>
                <a:spcPct val="90000"/>
              </a:lnSpc>
              <a:spcBef>
                <a:spcPts val="1650"/>
              </a:spcBef>
              <a:spcAft>
                <a:spcPts val="0"/>
              </a:spcAft>
              <a:buClr>
                <a:schemeClr val="dk1"/>
              </a:buClr>
              <a:buSzPts val="9600"/>
              <a:buNone/>
              <a:defRPr sz="6600"/>
            </a:lvl2pPr>
            <a:lvl3pPr lvl="2" algn="ctr">
              <a:lnSpc>
                <a:spcPct val="90000"/>
              </a:lnSpc>
              <a:spcBef>
                <a:spcPts val="1650"/>
              </a:spcBef>
              <a:spcAft>
                <a:spcPts val="0"/>
              </a:spcAft>
              <a:buClr>
                <a:schemeClr val="dk1"/>
              </a:buClr>
              <a:buSzPts val="8640"/>
              <a:buNone/>
              <a:defRPr sz="5940"/>
            </a:lvl3pPr>
            <a:lvl4pPr lvl="3" algn="ctr">
              <a:lnSpc>
                <a:spcPct val="90000"/>
              </a:lnSpc>
              <a:spcBef>
                <a:spcPts val="1650"/>
              </a:spcBef>
              <a:spcAft>
                <a:spcPts val="0"/>
              </a:spcAft>
              <a:buClr>
                <a:schemeClr val="dk1"/>
              </a:buClr>
              <a:buSzPts val="7680"/>
              <a:buNone/>
              <a:defRPr sz="5280"/>
            </a:lvl4pPr>
            <a:lvl5pPr lvl="4" algn="ctr">
              <a:lnSpc>
                <a:spcPct val="90000"/>
              </a:lnSpc>
              <a:spcBef>
                <a:spcPts val="1650"/>
              </a:spcBef>
              <a:spcAft>
                <a:spcPts val="0"/>
              </a:spcAft>
              <a:buClr>
                <a:schemeClr val="dk1"/>
              </a:buClr>
              <a:buSzPts val="7680"/>
              <a:buNone/>
              <a:defRPr sz="5280"/>
            </a:lvl5pPr>
            <a:lvl6pPr lvl="5" algn="ctr">
              <a:lnSpc>
                <a:spcPct val="90000"/>
              </a:lnSpc>
              <a:spcBef>
                <a:spcPts val="1650"/>
              </a:spcBef>
              <a:spcAft>
                <a:spcPts val="0"/>
              </a:spcAft>
              <a:buClr>
                <a:schemeClr val="dk1"/>
              </a:buClr>
              <a:buSzPts val="7680"/>
              <a:buNone/>
              <a:defRPr sz="5280"/>
            </a:lvl6pPr>
            <a:lvl7pPr lvl="6" algn="ctr">
              <a:lnSpc>
                <a:spcPct val="90000"/>
              </a:lnSpc>
              <a:spcBef>
                <a:spcPts val="1650"/>
              </a:spcBef>
              <a:spcAft>
                <a:spcPts val="0"/>
              </a:spcAft>
              <a:buClr>
                <a:schemeClr val="dk1"/>
              </a:buClr>
              <a:buSzPts val="7680"/>
              <a:buNone/>
              <a:defRPr sz="5280"/>
            </a:lvl7pPr>
            <a:lvl8pPr lvl="7" algn="ctr">
              <a:lnSpc>
                <a:spcPct val="90000"/>
              </a:lnSpc>
              <a:spcBef>
                <a:spcPts val="1650"/>
              </a:spcBef>
              <a:spcAft>
                <a:spcPts val="0"/>
              </a:spcAft>
              <a:buClr>
                <a:schemeClr val="dk1"/>
              </a:buClr>
              <a:buSzPts val="7680"/>
              <a:buNone/>
              <a:defRPr sz="5280"/>
            </a:lvl8pPr>
            <a:lvl9pPr lvl="8" algn="ctr">
              <a:lnSpc>
                <a:spcPct val="90000"/>
              </a:lnSpc>
              <a:spcBef>
                <a:spcPts val="1650"/>
              </a:spcBef>
              <a:spcAft>
                <a:spcPts val="0"/>
              </a:spcAft>
              <a:buClr>
                <a:schemeClr val="dk1"/>
              </a:buClr>
              <a:buSzPts val="7680"/>
              <a:buNone/>
              <a:defRPr sz="5280"/>
            </a:lvl9pPr>
          </a:lstStyle>
          <a:p>
            <a:endParaRPr/>
          </a:p>
        </p:txBody>
      </p:sp>
      <p:sp>
        <p:nvSpPr>
          <p:cNvPr id="14" name="Google Shape;14;p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07454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527619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07847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078479" y="9862824"/>
            <a:ext cx="12765522"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39" name="Google Shape;39;p7"/>
          <p:cNvSpPr txBox="1">
            <a:spLocks noGrp="1"/>
          </p:cNvSpPr>
          <p:nvPr>
            <p:ph type="body" idx="2"/>
          </p:nvPr>
        </p:nvSpPr>
        <p:spPr>
          <a:xfrm>
            <a:off x="2078479" y="14696440"/>
            <a:ext cx="12765522"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5276197" y="9862824"/>
            <a:ext cx="12828390"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41" name="Google Shape;41;p7"/>
          <p:cNvSpPr txBox="1">
            <a:spLocks noGrp="1"/>
          </p:cNvSpPr>
          <p:nvPr>
            <p:ph type="body" idx="4"/>
          </p:nvPr>
        </p:nvSpPr>
        <p:spPr>
          <a:xfrm>
            <a:off x="15276197" y="14696440"/>
            <a:ext cx="12828390"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2828390" y="5792902"/>
            <a:ext cx="15276195" cy="28591933"/>
          </a:xfrm>
          <a:prstGeom prst="rect">
            <a:avLst/>
          </a:prstGeom>
          <a:noFill/>
          <a:ln>
            <a:noFill/>
          </a:ln>
        </p:spPr>
        <p:txBody>
          <a:bodyPr spcFirstLastPara="1" wrap="square" lIns="91425" tIns="45700" rIns="91425" bIns="45700" anchor="t" anchorCtr="0">
            <a:normAutofit/>
          </a:bodyPr>
          <a:lstStyle>
            <a:lvl1pPr marL="314325" lvl="0" indent="-827723" algn="l">
              <a:lnSpc>
                <a:spcPct val="90000"/>
              </a:lnSpc>
              <a:spcBef>
                <a:spcPts val="3300"/>
              </a:spcBef>
              <a:spcAft>
                <a:spcPts val="0"/>
              </a:spcAft>
              <a:buClr>
                <a:schemeClr val="dk1"/>
              </a:buClr>
              <a:buSzPts val="15360"/>
              <a:buChar char="•"/>
              <a:defRPr sz="10560"/>
            </a:lvl1pPr>
            <a:lvl2pPr marL="628650" lvl="1" indent="-743903" algn="l">
              <a:lnSpc>
                <a:spcPct val="90000"/>
              </a:lnSpc>
              <a:spcBef>
                <a:spcPts val="1650"/>
              </a:spcBef>
              <a:spcAft>
                <a:spcPts val="0"/>
              </a:spcAft>
              <a:buClr>
                <a:schemeClr val="dk1"/>
              </a:buClr>
              <a:buSzPts val="13440"/>
              <a:buChar char="•"/>
              <a:defRPr sz="9239"/>
            </a:lvl2pPr>
            <a:lvl3pPr marL="942975" lvl="2" indent="-660083" algn="l">
              <a:lnSpc>
                <a:spcPct val="90000"/>
              </a:lnSpc>
              <a:spcBef>
                <a:spcPts val="1650"/>
              </a:spcBef>
              <a:spcAft>
                <a:spcPts val="0"/>
              </a:spcAft>
              <a:buClr>
                <a:schemeClr val="dk1"/>
              </a:buClr>
              <a:buSzPts val="11520"/>
              <a:buChar char="•"/>
              <a:defRPr sz="7920"/>
            </a:lvl3pPr>
            <a:lvl4pPr marL="1257300" lvl="3" indent="-576263" algn="l">
              <a:lnSpc>
                <a:spcPct val="90000"/>
              </a:lnSpc>
              <a:spcBef>
                <a:spcPts val="1650"/>
              </a:spcBef>
              <a:spcAft>
                <a:spcPts val="0"/>
              </a:spcAft>
              <a:buClr>
                <a:schemeClr val="dk1"/>
              </a:buClr>
              <a:buSzPts val="9600"/>
              <a:buChar char="•"/>
              <a:defRPr sz="6600"/>
            </a:lvl4pPr>
            <a:lvl5pPr marL="1571625" lvl="4" indent="-576263" algn="l">
              <a:lnSpc>
                <a:spcPct val="90000"/>
              </a:lnSpc>
              <a:spcBef>
                <a:spcPts val="1650"/>
              </a:spcBef>
              <a:spcAft>
                <a:spcPts val="0"/>
              </a:spcAft>
              <a:buClr>
                <a:schemeClr val="dk1"/>
              </a:buClr>
              <a:buSzPts val="9600"/>
              <a:buChar char="•"/>
              <a:defRPr sz="6600"/>
            </a:lvl5pPr>
            <a:lvl6pPr marL="1885950" lvl="5" indent="-576263" algn="l">
              <a:lnSpc>
                <a:spcPct val="90000"/>
              </a:lnSpc>
              <a:spcBef>
                <a:spcPts val="1650"/>
              </a:spcBef>
              <a:spcAft>
                <a:spcPts val="0"/>
              </a:spcAft>
              <a:buClr>
                <a:schemeClr val="dk1"/>
              </a:buClr>
              <a:buSzPts val="9600"/>
              <a:buChar char="•"/>
              <a:defRPr sz="6600"/>
            </a:lvl6pPr>
            <a:lvl7pPr marL="2200275" lvl="6" indent="-576263" algn="l">
              <a:lnSpc>
                <a:spcPct val="90000"/>
              </a:lnSpc>
              <a:spcBef>
                <a:spcPts val="1650"/>
              </a:spcBef>
              <a:spcAft>
                <a:spcPts val="0"/>
              </a:spcAft>
              <a:buClr>
                <a:schemeClr val="dk1"/>
              </a:buClr>
              <a:buSzPts val="9600"/>
              <a:buChar char="•"/>
              <a:defRPr sz="6600"/>
            </a:lvl7pPr>
            <a:lvl8pPr marL="2514600" lvl="7" indent="-576263" algn="l">
              <a:lnSpc>
                <a:spcPct val="90000"/>
              </a:lnSpc>
              <a:spcBef>
                <a:spcPts val="1650"/>
              </a:spcBef>
              <a:spcAft>
                <a:spcPts val="0"/>
              </a:spcAft>
              <a:buClr>
                <a:schemeClr val="dk1"/>
              </a:buClr>
              <a:buSzPts val="9600"/>
              <a:buChar char="•"/>
              <a:defRPr sz="6600"/>
            </a:lvl8pPr>
            <a:lvl9pPr marL="2828925" lvl="8" indent="-576263" algn="l">
              <a:lnSpc>
                <a:spcPct val="90000"/>
              </a:lnSpc>
              <a:spcBef>
                <a:spcPts val="1650"/>
              </a:spcBef>
              <a:spcAft>
                <a:spcPts val="0"/>
              </a:spcAft>
              <a:buClr>
                <a:schemeClr val="dk1"/>
              </a:buClr>
              <a:buSzPts val="9600"/>
              <a:buChar char="•"/>
              <a:defRPr sz="6600"/>
            </a:lvl9pPr>
          </a:lstStyle>
          <a:p>
            <a:endParaRPr/>
          </a:p>
        </p:txBody>
      </p:sp>
      <p:sp>
        <p:nvSpPr>
          <p:cNvPr id="57" name="Google Shape;57;p10"/>
          <p:cNvSpPr txBox="1">
            <a:spLocks noGrp="1"/>
          </p:cNvSpPr>
          <p:nvPr>
            <p:ph type="body" idx="2"/>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58" name="Google Shape;58;p10"/>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2828390" y="5792902"/>
            <a:ext cx="15276195" cy="28591933"/>
          </a:xfrm>
          <a:prstGeom prst="rect">
            <a:avLst/>
          </a:prstGeom>
          <a:noFill/>
          <a:ln>
            <a:noFill/>
          </a:ln>
        </p:spPr>
      </p:sp>
      <p:sp>
        <p:nvSpPr>
          <p:cNvPr id="64" name="Google Shape;64;p11"/>
          <p:cNvSpPr txBox="1">
            <a:spLocks noGrp="1"/>
          </p:cNvSpPr>
          <p:nvPr>
            <p:ph type="body" idx="1"/>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65" name="Google Shape;65;p11"/>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323676" y="10461204"/>
            <a:ext cx="25527850" cy="2602611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799335" y="15936860"/>
            <a:ext cx="34096116" cy="650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5402315" y="9618929"/>
            <a:ext cx="34096116" cy="19142393"/>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074545" y="10710334"/>
            <a:ext cx="26026110" cy="25527850"/>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960" b="0" i="0" u="none" strike="noStrike" cap="none">
                <a:solidFill>
                  <a:srgbClr val="888888"/>
                </a:solidFill>
                <a:latin typeface="Calibri"/>
                <a:ea typeface="Calibri"/>
                <a:cs typeface="Calibri"/>
                <a:sym typeface="Calibri"/>
              </a:defRPr>
            </a:lvl1pPr>
            <a:lvl2pPr marL="0" marR="0" lvl="1" indent="0" algn="r" rtl="0">
              <a:spcBef>
                <a:spcPts val="0"/>
              </a:spcBef>
              <a:buNone/>
              <a:defRPr sz="3960" b="0" i="0" u="none" strike="noStrike" cap="none">
                <a:solidFill>
                  <a:srgbClr val="888888"/>
                </a:solidFill>
                <a:latin typeface="Calibri"/>
                <a:ea typeface="Calibri"/>
                <a:cs typeface="Calibri"/>
                <a:sym typeface="Calibri"/>
              </a:defRPr>
            </a:lvl2pPr>
            <a:lvl3pPr marL="0" marR="0" lvl="2" indent="0" algn="r" rtl="0">
              <a:spcBef>
                <a:spcPts val="0"/>
              </a:spcBef>
              <a:buNone/>
              <a:defRPr sz="3960" b="0" i="0" u="none" strike="noStrike" cap="none">
                <a:solidFill>
                  <a:srgbClr val="888888"/>
                </a:solidFill>
                <a:latin typeface="Calibri"/>
                <a:ea typeface="Calibri"/>
                <a:cs typeface="Calibri"/>
                <a:sym typeface="Calibri"/>
              </a:defRPr>
            </a:lvl3pPr>
            <a:lvl4pPr marL="0" marR="0" lvl="3" indent="0" algn="r" rtl="0">
              <a:spcBef>
                <a:spcPts val="0"/>
              </a:spcBef>
              <a:buNone/>
              <a:defRPr sz="3960" b="0" i="0" u="none" strike="noStrike" cap="none">
                <a:solidFill>
                  <a:srgbClr val="888888"/>
                </a:solidFill>
                <a:latin typeface="Calibri"/>
                <a:ea typeface="Calibri"/>
                <a:cs typeface="Calibri"/>
                <a:sym typeface="Calibri"/>
              </a:defRPr>
            </a:lvl4pPr>
            <a:lvl5pPr marL="0" marR="0" lvl="4" indent="0" algn="r" rtl="0">
              <a:spcBef>
                <a:spcPts val="0"/>
              </a:spcBef>
              <a:buNone/>
              <a:defRPr sz="3960" b="0" i="0" u="none" strike="noStrike" cap="none">
                <a:solidFill>
                  <a:srgbClr val="888888"/>
                </a:solidFill>
                <a:latin typeface="Calibri"/>
                <a:ea typeface="Calibri"/>
                <a:cs typeface="Calibri"/>
                <a:sym typeface="Calibri"/>
              </a:defRPr>
            </a:lvl5pPr>
            <a:lvl6pPr marL="0" marR="0" lvl="5" indent="0" algn="r" rtl="0">
              <a:spcBef>
                <a:spcPts val="0"/>
              </a:spcBef>
              <a:buNone/>
              <a:defRPr sz="3960" b="0" i="0" u="none" strike="noStrike" cap="none">
                <a:solidFill>
                  <a:srgbClr val="888888"/>
                </a:solidFill>
                <a:latin typeface="Calibri"/>
                <a:ea typeface="Calibri"/>
                <a:cs typeface="Calibri"/>
                <a:sym typeface="Calibri"/>
              </a:defRPr>
            </a:lvl6pPr>
            <a:lvl7pPr marL="0" marR="0" lvl="6" indent="0" algn="r" rtl="0">
              <a:spcBef>
                <a:spcPts val="0"/>
              </a:spcBef>
              <a:buNone/>
              <a:defRPr sz="3960" b="0" i="0" u="none" strike="noStrike" cap="none">
                <a:solidFill>
                  <a:srgbClr val="888888"/>
                </a:solidFill>
                <a:latin typeface="Calibri"/>
                <a:ea typeface="Calibri"/>
                <a:cs typeface="Calibri"/>
                <a:sym typeface="Calibri"/>
              </a:defRPr>
            </a:lvl7pPr>
            <a:lvl8pPr marL="0" marR="0" lvl="7" indent="0" algn="r" rtl="0">
              <a:spcBef>
                <a:spcPts val="0"/>
              </a:spcBef>
              <a:buNone/>
              <a:defRPr sz="3960" b="0" i="0" u="none" strike="noStrike" cap="none">
                <a:solidFill>
                  <a:srgbClr val="888888"/>
                </a:solidFill>
                <a:latin typeface="Calibri"/>
                <a:ea typeface="Calibri"/>
                <a:cs typeface="Calibri"/>
                <a:sym typeface="Calibri"/>
              </a:defRPr>
            </a:lvl8pPr>
            <a:lvl9pPr marL="0" marR="0" lvl="8" indent="0" algn="r" rtl="0">
              <a:spcBef>
                <a:spcPts val="0"/>
              </a:spcBef>
              <a:buNone/>
              <a:defRPr sz="396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hyperlink" Target="https://doi.org/10.3233/JAD-180627" TargetMode="External"/><Relationship Id="rId21" Type="http://schemas.openxmlformats.org/officeDocument/2006/relationships/image" Target="../media/image17.jpg"/><Relationship Id="rId34" Type="http://schemas.openxmlformats.org/officeDocument/2006/relationships/hyperlink" Target="https://doi.org/10.1038/s41598-022-15687-5" TargetMode="External"/><Relationship Id="rId7" Type="http://schemas.microsoft.com/office/2007/relationships/hdphoto" Target="../media/hdphoto1.wdp"/><Relationship Id="rId12" Type="http://schemas.openxmlformats.org/officeDocument/2006/relationships/image" Target="../media/image8.jpg"/><Relationship Id="rId17" Type="http://schemas.openxmlformats.org/officeDocument/2006/relationships/image" Target="../media/image13.png"/><Relationship Id="rId25" Type="http://schemas.openxmlformats.org/officeDocument/2006/relationships/hyperlink" Target="https://doi.org/10.1177/2059204320965058" TargetMode="External"/><Relationship Id="rId33" Type="http://schemas.openxmlformats.org/officeDocument/2006/relationships/hyperlink" Target="https://www.frontiersin.org/article/10.3389/fnhum.2020.00280" TargetMode="External"/><Relationship Id="rId38"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g"/><Relationship Id="rId29" Type="http://schemas.openxmlformats.org/officeDocument/2006/relationships/hyperlink" Target="https://doi.org/10.1016/j.dcn.2015.12.006"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jpg"/><Relationship Id="rId24" Type="http://schemas.openxmlformats.org/officeDocument/2006/relationships/hyperlink" Target="https://doi.org/10.3758/BF03211330" TargetMode="External"/><Relationship Id="rId32" Type="http://schemas.openxmlformats.org/officeDocument/2006/relationships/hyperlink" Target="https://doi.org/10.1089/brain.2012.0073" TargetMode="External"/><Relationship Id="rId37" Type="http://schemas.openxmlformats.org/officeDocument/2006/relationships/image" Target="../media/image22.png"/><Relationship Id="rId5" Type="http://schemas.openxmlformats.org/officeDocument/2006/relationships/image" Target="../media/image2.png"/><Relationship Id="rId15" Type="http://schemas.openxmlformats.org/officeDocument/2006/relationships/image" Target="../media/image11.png"/><Relationship Id="rId23" Type="http://schemas.openxmlformats.org/officeDocument/2006/relationships/image" Target="../media/image19.jpg"/><Relationship Id="rId28" Type="http://schemas.openxmlformats.org/officeDocument/2006/relationships/hyperlink" Target="https://doi.org/10.1111/nyas.14241" TargetMode="External"/><Relationship Id="rId36" Type="http://schemas.openxmlformats.org/officeDocument/2006/relationships/image" Target="../media/image21.png"/><Relationship Id="rId10" Type="http://schemas.openxmlformats.org/officeDocument/2006/relationships/image" Target="../media/image6.jpg"/><Relationship Id="rId19" Type="http://schemas.openxmlformats.org/officeDocument/2006/relationships/image" Target="../media/image15.png"/><Relationship Id="rId31" Type="http://schemas.openxmlformats.org/officeDocument/2006/relationships/hyperlink" Target="https://doi.org/10.1177/2059204320948315" TargetMode="External"/><Relationship Id="rId4" Type="http://schemas.openxmlformats.org/officeDocument/2006/relationships/image" Target="../media/image1.png"/><Relationship Id="rId9" Type="http://schemas.openxmlformats.org/officeDocument/2006/relationships/image" Target="../media/image5.jpg"/><Relationship Id="rId14" Type="http://schemas.openxmlformats.org/officeDocument/2006/relationships/image" Target="../media/image10.png"/><Relationship Id="rId22" Type="http://schemas.openxmlformats.org/officeDocument/2006/relationships/image" Target="../media/image18.jpg"/><Relationship Id="rId27" Type="http://schemas.openxmlformats.org/officeDocument/2006/relationships/hyperlink" Target="https://doi.org/10.3389/fpsyg.2017.00431" TargetMode="External"/><Relationship Id="rId30" Type="http://schemas.openxmlformats.org/officeDocument/2006/relationships/hyperlink" Target="https://doi.org/10.1111/nyas.14867" TargetMode="External"/><Relationship Id="rId35" Type="http://schemas.openxmlformats.org/officeDocument/2006/relationships/image" Target="../media/image20.png"/><Relationship Id="rId8" Type="http://schemas.openxmlformats.org/officeDocument/2006/relationships/image" Target="../media/image4.png"/><Relationship Id="rId3" Type="http://schemas.microsoft.com/office/2018/10/relationships/comments" Target="../comments/modernComment_100_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6" name="Google Shape;121;p1">
            <a:extLst>
              <a:ext uri="{FF2B5EF4-FFF2-40B4-BE49-F238E27FC236}">
                <a16:creationId xmlns:a16="http://schemas.microsoft.com/office/drawing/2014/main" id="{78FB0C97-CF43-7ACC-5C32-AB76D0434CB3}"/>
              </a:ext>
            </a:extLst>
          </p:cNvPr>
          <p:cNvSpPr/>
          <p:nvPr/>
        </p:nvSpPr>
        <p:spPr>
          <a:xfrm>
            <a:off x="390887" y="13682698"/>
            <a:ext cx="4797966"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7" name="Google Shape;121;p1">
            <a:extLst>
              <a:ext uri="{FF2B5EF4-FFF2-40B4-BE49-F238E27FC236}">
                <a16:creationId xmlns:a16="http://schemas.microsoft.com/office/drawing/2014/main" id="{ABFAC46D-2B2C-3DC4-6150-9DBA0849C4DE}"/>
              </a:ext>
            </a:extLst>
          </p:cNvPr>
          <p:cNvSpPr/>
          <p:nvPr/>
        </p:nvSpPr>
        <p:spPr>
          <a:xfrm>
            <a:off x="5399847" y="13652882"/>
            <a:ext cx="3113633"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 name="Google Shape;121;p1">
            <a:extLst>
              <a:ext uri="{FF2B5EF4-FFF2-40B4-BE49-F238E27FC236}">
                <a16:creationId xmlns:a16="http://schemas.microsoft.com/office/drawing/2014/main" id="{2BC0A598-FA25-B1A3-43F7-8CB4D18D7344}"/>
              </a:ext>
            </a:extLst>
          </p:cNvPr>
          <p:cNvSpPr/>
          <p:nvPr/>
        </p:nvSpPr>
        <p:spPr>
          <a:xfrm>
            <a:off x="8726904" y="13682698"/>
            <a:ext cx="2513661"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9" name="Google Shape;121;p1">
            <a:extLst>
              <a:ext uri="{FF2B5EF4-FFF2-40B4-BE49-F238E27FC236}">
                <a16:creationId xmlns:a16="http://schemas.microsoft.com/office/drawing/2014/main" id="{527F7B2F-8344-8AA8-F315-B6B20C047CE9}"/>
              </a:ext>
            </a:extLst>
          </p:cNvPr>
          <p:cNvSpPr/>
          <p:nvPr/>
        </p:nvSpPr>
        <p:spPr>
          <a:xfrm>
            <a:off x="11484144" y="13712514"/>
            <a:ext cx="3905256"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18" name="Google Shape;121;p1">
            <a:extLst>
              <a:ext uri="{FF2B5EF4-FFF2-40B4-BE49-F238E27FC236}">
                <a16:creationId xmlns:a16="http://schemas.microsoft.com/office/drawing/2014/main" id="{FAC2F673-5E8E-F280-2746-17113F14127F}"/>
              </a:ext>
            </a:extLst>
          </p:cNvPr>
          <p:cNvSpPr/>
          <p:nvPr/>
        </p:nvSpPr>
        <p:spPr>
          <a:xfrm>
            <a:off x="306463" y="8366365"/>
            <a:ext cx="15462674" cy="1252861"/>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4" name="Google Shape;84;p1"/>
          <p:cNvSpPr/>
          <p:nvPr/>
        </p:nvSpPr>
        <p:spPr>
          <a:xfrm>
            <a:off x="0" y="-39346"/>
            <a:ext cx="30175200" cy="3631251"/>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3300"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3300"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825" dirty="0">
              <a:latin typeface="Arial" panose="020B0604020202020204" pitchFamily="34" charset="0"/>
              <a:cs typeface="Arial" panose="020B0604020202020204" pitchFamily="34" charset="0"/>
            </a:endParaRPr>
          </a:p>
          <a:p>
            <a:pPr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100" dirty="0">
              <a:latin typeface="Arial" panose="020B0604020202020204" pitchFamily="34" charset="0"/>
              <a:cs typeface="Arial" panose="020B0604020202020204" pitchFamily="34" charset="0"/>
            </a:endParaRPr>
          </a:p>
        </p:txBody>
      </p:sp>
      <p:sp>
        <p:nvSpPr>
          <p:cNvPr id="86" name="Google Shape;86;p1"/>
          <p:cNvSpPr/>
          <p:nvPr/>
        </p:nvSpPr>
        <p:spPr>
          <a:xfrm>
            <a:off x="15895923" y="34407127"/>
            <a:ext cx="13978474" cy="3738187"/>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algn="just" fontAlgn="base"/>
            <a:r>
              <a:rPr lang="en-US" sz="2200" dirty="0">
                <a:latin typeface="Arial" panose="020B0604020202020204" pitchFamily="34" charset="0"/>
              </a:rPr>
              <a:t>Our results provide neuroscientific evidence that parallels the “reminiscence bump” effect in older adults. Adolescent music elicited activation of the hippocampus in cognitively healthy adults, while this music more generally elicited greater connectivity of the reward system with itself and with the auditory network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sz="688" dirty="0">
              <a:solidFill>
                <a:schemeClr val="dk1"/>
              </a:solidFill>
              <a:latin typeface="Helvetica Neue"/>
              <a:ea typeface="Helvetica Neue"/>
              <a:cs typeface="Helvetica Neue"/>
              <a:sym typeface="Helvetica Neue"/>
            </a:endParaRPr>
          </a:p>
        </p:txBody>
      </p:sp>
      <p:sp>
        <p:nvSpPr>
          <p:cNvPr id="87" name="Google Shape;87;p1"/>
          <p:cNvSpPr/>
          <p:nvPr/>
        </p:nvSpPr>
        <p:spPr>
          <a:xfrm>
            <a:off x="10321771" y="11611345"/>
            <a:ext cx="9540688" cy="21392780"/>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4">
            <a:alphaModFix/>
          </a:blip>
          <a:srcRect/>
          <a:stretch/>
        </p:blipFill>
        <p:spPr>
          <a:xfrm>
            <a:off x="187714" y="981689"/>
            <a:ext cx="2278636" cy="2112335"/>
          </a:xfrm>
          <a:prstGeom prst="rect">
            <a:avLst/>
          </a:prstGeom>
          <a:noFill/>
          <a:ln>
            <a:noFill/>
          </a:ln>
        </p:spPr>
      </p:pic>
      <p:sp>
        <p:nvSpPr>
          <p:cNvPr id="90" name="Google Shape;90;p1"/>
          <p:cNvSpPr/>
          <p:nvPr/>
        </p:nvSpPr>
        <p:spPr>
          <a:xfrm>
            <a:off x="224776" y="3740863"/>
            <a:ext cx="15544361" cy="697086"/>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3575" dirty="0">
              <a:latin typeface="Arial" panose="020B0604020202020204" pitchFamily="34" charset="0"/>
              <a:cs typeface="Arial" panose="020B0604020202020204" pitchFamily="34" charset="0"/>
            </a:endParaRPr>
          </a:p>
        </p:txBody>
      </p:sp>
      <p:sp>
        <p:nvSpPr>
          <p:cNvPr id="100" name="Google Shape;100;p1"/>
          <p:cNvSpPr/>
          <p:nvPr/>
        </p:nvSpPr>
        <p:spPr>
          <a:xfrm>
            <a:off x="15952435" y="33440854"/>
            <a:ext cx="14048244" cy="8046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3575" dirty="0">
              <a:latin typeface="Arial" panose="020B0604020202020204" pitchFamily="34" charset="0"/>
              <a:cs typeface="Arial" panose="020B0604020202020204" pitchFamily="34" charset="0"/>
            </a:endParaRPr>
          </a:p>
        </p:txBody>
      </p:sp>
      <p:sp>
        <p:nvSpPr>
          <p:cNvPr id="102" name="Google Shape;102;p1"/>
          <p:cNvSpPr/>
          <p:nvPr/>
        </p:nvSpPr>
        <p:spPr>
          <a:xfrm>
            <a:off x="186298" y="37128644"/>
            <a:ext cx="29614470" cy="59026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988" b="1" dirty="0">
                <a:solidFill>
                  <a:schemeClr val="lt1"/>
                </a:solidFill>
                <a:latin typeface="Arial" panose="020B0604020202020204" pitchFamily="34" charset="0"/>
                <a:ea typeface="Helvetica Neue"/>
                <a:cs typeface="Arial" panose="020B0604020202020204" pitchFamily="34" charset="0"/>
                <a:sym typeface="Helvetica Neue"/>
              </a:rPr>
              <a:t>References &amp; Acknowledgements</a:t>
            </a:r>
            <a:endParaRPr sz="3988" dirty="0">
              <a:latin typeface="Arial" panose="020B0604020202020204" pitchFamily="34" charset="0"/>
              <a:cs typeface="Arial" panose="020B0604020202020204" pitchFamily="34" charset="0"/>
            </a:endParaRPr>
          </a:p>
        </p:txBody>
      </p:sp>
      <p:sp>
        <p:nvSpPr>
          <p:cNvPr id="121" name="Google Shape;121;p1"/>
          <p:cNvSpPr/>
          <p:nvPr/>
        </p:nvSpPr>
        <p:spPr>
          <a:xfrm>
            <a:off x="16124638" y="10075402"/>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 All Participants</a:t>
            </a:r>
            <a:endParaRPr sz="3575"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257475" y="4641862"/>
            <a:ext cx="15544362" cy="12266311"/>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fontAlgn="base"/>
            <a:r>
              <a:rPr lang="en-US" sz="2200" dirty="0">
                <a:latin typeface="Arial" panose="020B0604020202020204" pitchFamily="34" charset="0"/>
              </a:rPr>
              <a:t>Older adults recall the most autobiographical memories from when they were between the ages of 10-30 years (the “reminiscence bump” effect)</a:t>
            </a:r>
            <a:r>
              <a:rPr lang="en-US" sz="2200" baseline="30000" dirty="0">
                <a:latin typeface="Arial" panose="020B0604020202020204" pitchFamily="34" charset="0"/>
              </a:rPr>
              <a:t>1</a:t>
            </a:r>
            <a:r>
              <a:rPr lang="en-US" sz="2200" dirty="0">
                <a:latin typeface="Arial" panose="020B0604020202020204" pitchFamily="34" charset="0"/>
              </a:rPr>
              <a:t>. Music-evoked autobiographical memories are most common in response to music from this time period in cognitively healthy</a:t>
            </a:r>
            <a:r>
              <a:rPr lang="en-US" sz="2200" baseline="30000" dirty="0">
                <a:latin typeface="Arial" panose="020B0604020202020204" pitchFamily="34" charset="0"/>
              </a:rPr>
              <a:t>2</a:t>
            </a:r>
            <a:r>
              <a:rPr lang="en-US" sz="2200" dirty="0">
                <a:latin typeface="Arial" panose="020B0604020202020204" pitchFamily="34" charset="0"/>
              </a:rPr>
              <a:t> and impaired populations</a:t>
            </a:r>
            <a:r>
              <a:rPr lang="en-US" sz="2200" baseline="30000" dirty="0">
                <a:latin typeface="Arial" panose="020B0604020202020204" pitchFamily="34" charset="0"/>
              </a:rPr>
              <a:t>3</a:t>
            </a:r>
            <a:r>
              <a:rPr lang="en-US" sz="2200" dirty="0">
                <a:latin typeface="Arial" panose="020B0604020202020204" pitchFamily="34" charset="0"/>
              </a:rPr>
              <a:t>. Older adults also show lifelong preferences for this music</a:t>
            </a:r>
            <a:r>
              <a:rPr lang="en-US" sz="2200" baseline="30000" dirty="0">
                <a:latin typeface="Arial" panose="020B0604020202020204" pitchFamily="34" charset="0"/>
              </a:rPr>
              <a:t>4</a:t>
            </a:r>
            <a:r>
              <a:rPr lang="en-US" sz="2200" dirty="0">
                <a:latin typeface="Arial" panose="020B0604020202020204" pitchFamily="34" charset="0"/>
              </a:rPr>
              <a:t>, suggesting music from adolescence and young adulthood may be most effective at engaging reward and memory systems in aging populations.</a:t>
            </a:r>
          </a:p>
          <a:p>
            <a:pPr fontAlgn="base"/>
            <a:endParaRPr lang="en-US" sz="2200" dirty="0">
              <a:latin typeface="Arial" panose="020B0604020202020204" pitchFamily="34" charset="0"/>
            </a:endParaRPr>
          </a:p>
          <a:p>
            <a:r>
              <a:rPr lang="en-US" sz="2200" dirty="0">
                <a:latin typeface="Arial" panose="020B0604020202020204" pitchFamily="34" charset="0"/>
              </a:rPr>
              <a:t>Pleasurable music listening experiences involve interactions between the auditory and reward systems</a:t>
            </a:r>
            <a:r>
              <a:rPr lang="en-US" sz="2200" baseline="30000" dirty="0">
                <a:latin typeface="Arial" panose="020B0604020202020204" pitchFamily="34" charset="0"/>
              </a:rPr>
              <a:t>5</a:t>
            </a:r>
            <a:r>
              <a:rPr lang="en-US" sz="2200" dirty="0">
                <a:latin typeface="Arial" panose="020B0604020202020204" pitchFamily="34" charset="0"/>
              </a:rPr>
              <a:t>. Adolescents show heightened sensitivity to reward cues due to the functional development of the reward system</a:t>
            </a:r>
            <a:r>
              <a:rPr lang="en-US" sz="2200" baseline="30000" dirty="0">
                <a:latin typeface="Arial" panose="020B0604020202020204" pitchFamily="34" charset="0"/>
              </a:rPr>
              <a:t>6</a:t>
            </a:r>
            <a:r>
              <a:rPr lang="en-US" sz="2200" dirty="0">
                <a:latin typeface="Arial" panose="020B0604020202020204" pitchFamily="34" charset="0"/>
              </a:rPr>
              <a:t>. Thus, listeners’ lifelong preferences for adolescent music might be a result of heightened reward responses to music during this time</a:t>
            </a:r>
            <a:r>
              <a:rPr lang="en-US" sz="2200" baseline="30000" dirty="0">
                <a:latin typeface="Arial" panose="020B0604020202020204" pitchFamily="34" charset="0"/>
              </a:rPr>
              <a:t>7</a:t>
            </a:r>
            <a:r>
              <a:rPr lang="en-US" sz="2200" dirty="0">
                <a:latin typeface="Arial" panose="020B0604020202020204" pitchFamily="34" charset="0"/>
              </a:rPr>
              <a:t> and autobiographical associations listeners have with this music</a:t>
            </a:r>
            <a:r>
              <a:rPr lang="en-US" sz="2200" baseline="30000" dirty="0">
                <a:latin typeface="Arial" panose="020B0604020202020204" pitchFamily="34" charset="0"/>
              </a:rPr>
              <a:t>8</a:t>
            </a:r>
            <a:r>
              <a:rPr lang="en-US" sz="2200" dirty="0">
                <a:latin typeface="Arial" panose="020B0604020202020204" pitchFamily="34" charset="0"/>
              </a:rPr>
              <a:t>.</a:t>
            </a:r>
          </a:p>
          <a:p>
            <a:endParaRPr lang="en-US" sz="2200" dirty="0">
              <a:latin typeface="Arial" panose="020B0604020202020204" pitchFamily="34" charset="0"/>
              <a:ea typeface="Helvetica Neue"/>
              <a:cs typeface="Arial" panose="020B0604020202020204" pitchFamily="34" charset="0"/>
              <a:sym typeface="Helvetica Neue"/>
            </a:endParaRPr>
          </a:p>
          <a:p>
            <a:endParaRPr lang="en-US" sz="2200" dirty="0">
              <a:latin typeface="Arial" panose="020B0604020202020204" pitchFamily="34" charset="0"/>
              <a:ea typeface="Helvetica Neue"/>
              <a:cs typeface="Arial" panose="020B0604020202020204" pitchFamily="34" charset="0"/>
              <a:sym typeface="Helvetica Neue"/>
            </a:endParaRPr>
          </a:p>
          <a:p>
            <a:r>
              <a:rPr lang="en-US" sz="2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2200" dirty="0">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r>
              <a:rPr lang="en-US" sz="2200" dirty="0">
                <a:latin typeface="Arial" panose="020B0604020202020204" pitchFamily="34" charset="0"/>
                <a:cs typeface="Arial" panose="020B0604020202020204" pitchFamily="34" charset="0"/>
              </a:rPr>
              <a:t>MRI data were acquired using a Siemens </a:t>
            </a:r>
            <a:r>
              <a:rPr lang="en-US" sz="2200" dirty="0" err="1">
                <a:latin typeface="Arial" panose="020B0604020202020204" pitchFamily="34" charset="0"/>
                <a:cs typeface="Arial" panose="020B0604020202020204" pitchFamily="34" charset="0"/>
              </a:rPr>
              <a:t>Magnetom</a:t>
            </a:r>
            <a:r>
              <a:rPr lang="en-US" sz="2200" dirty="0">
                <a:latin typeface="Arial" panose="020B0604020202020204" pitchFamily="34" charset="0"/>
                <a:cs typeface="Arial" panose="020B0604020202020204" pitchFamily="34" charset="0"/>
              </a:rPr>
              <a:t> 3T MR. Continuous acquisition was used for 1440 volumes with a fast TR of 475 </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rPr>
              <a:t>Data were preprocessed and analyzed using SPM12 (Statistical Parametric Mapping) software</a:t>
            </a:r>
            <a:r>
              <a:rPr lang="en-US" sz="2200" baseline="30000" dirty="0">
                <a:latin typeface="Arial" panose="020B0604020202020204" pitchFamily="34" charset="0"/>
                <a:cs typeface="Arial" panose="020B0604020202020204" pitchFamily="34" charset="0"/>
              </a:rPr>
              <a:t>9</a:t>
            </a:r>
            <a:r>
              <a:rPr lang="en-US" sz="2200" dirty="0">
                <a:latin typeface="Arial" panose="020B0604020202020204" pitchFamily="34" charset="0"/>
                <a:cs typeface="Arial" panose="020B0604020202020204" pitchFamily="34" charset="0"/>
              </a:rPr>
              <a:t> and the CONN Toolbox</a:t>
            </a:r>
            <a:r>
              <a:rPr lang="en-US" sz="2200" baseline="30000" dirty="0">
                <a:latin typeface="Arial" panose="020B0604020202020204" pitchFamily="34" charset="0"/>
                <a:cs typeface="Arial" panose="020B0604020202020204" pitchFamily="34" charset="0"/>
              </a:rPr>
              <a:t>10</a:t>
            </a:r>
            <a:r>
              <a:rPr lang="en-US" sz="2200" dirty="0">
                <a:latin typeface="Arial" panose="020B0604020202020204" pitchFamily="34" charset="0"/>
                <a:cs typeface="Arial" panose="020B0604020202020204" pitchFamily="34" charset="0"/>
              </a:rPr>
              <a:t>.  For univariate time series activation analyses, we seeded the hippocampus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and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t>
            </a:r>
            <a:r>
              <a:rPr lang="en-US" sz="2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2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along with the </a:t>
            </a:r>
            <a:r>
              <a:rPr lang="en-US" sz="2200" kern="1200" dirty="0" err="1">
                <a:solidFill>
                  <a:schemeClr val="tx1"/>
                </a:solidFill>
                <a:latin typeface="Arial" panose="020B0604020202020204" pitchFamily="34" charset="0"/>
                <a:ea typeface="Helvetica Neue"/>
                <a:cs typeface="Arial" panose="020B0604020202020204" pitchFamily="34" charset="0"/>
                <a:sym typeface="Helvetica Neue"/>
              </a:rPr>
              <a:t>mPFC</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as defined by the CONN Toolbox.</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15952435" y="3727772"/>
            <a:ext cx="13967350" cy="71017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Methods</a:t>
            </a:r>
            <a:endParaRPr sz="3575"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5"/>
          <a:stretch>
            <a:fillRect/>
          </a:stretch>
        </p:blipFill>
        <p:spPr>
          <a:xfrm>
            <a:off x="25823953" y="611815"/>
            <a:ext cx="3031636" cy="2405146"/>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15811698" y="4614168"/>
            <a:ext cx="14226073" cy="5439993"/>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lvl="1" algn="just" fontAlgn="base"/>
            <a:r>
              <a:rPr lang="en-US" sz="2200" dirty="0">
                <a:latin typeface="Arial" panose="020B0604020202020204" pitchFamily="34" charset="0"/>
              </a:rPr>
              <a:t>Thirty-five older adults (ages 50-85; </a:t>
            </a:r>
            <a:r>
              <a:rPr lang="en-US" sz="2200" i="1" dirty="0">
                <a:latin typeface="Arial" panose="020B0604020202020204" pitchFamily="34" charset="0"/>
              </a:rPr>
              <a:t>M</a:t>
            </a:r>
            <a:r>
              <a:rPr lang="en-US" sz="2200" dirty="0">
                <a:latin typeface="Arial" panose="020B0604020202020204" pitchFamily="34" charset="0"/>
              </a:rPr>
              <a:t>=65) who were either cognitively healthy (n=27) or cognitively impaired (mild cognitive impairment [MCI] or subjective cognitive decline [SCD], n=8) completed a music-listening fMRI task</a:t>
            </a:r>
            <a:r>
              <a:rPr lang="en-US" sz="2200" baseline="30000" dirty="0">
                <a:latin typeface="Arial" panose="020B0604020202020204" pitchFamily="34" charset="0"/>
              </a:rPr>
              <a:t>12</a:t>
            </a:r>
            <a:r>
              <a:rPr lang="en-US" sz="2200" dirty="0">
                <a:latin typeface="Arial" panose="020B0604020202020204" pitchFamily="34" charset="0"/>
              </a:rPr>
              <a:t>.</a:t>
            </a:r>
            <a:endParaRPr lang="en-US" sz="2200" dirty="0">
              <a:solidFill>
                <a:srgbClr val="C00000"/>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r>
              <a:rPr lang="en-US" sz="2200" dirty="0">
                <a:latin typeface="Arial" panose="020B0604020202020204" pitchFamily="34" charset="0"/>
              </a:rPr>
              <a:t>Clips were categorized based on timing of exposure: childhood (0-12), adolescence (13-18) or adulthood (21-45) using Song-Specific Age (SSA), a measure of how old participants were when the music was released (SSA = Music Year of Release – Participant Year of Birth). Only trials rated as being familiar (&gt;2) with positive SSAs were included in these analyses. </a:t>
            </a: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71" b="96171" l="2614" r="96932"/>
                    </a14:imgEffect>
                  </a14:imgLayer>
                </a14:imgProps>
              </a:ext>
            </a:extLst>
          </a:blip>
          <a:stretch>
            <a:fillRect/>
          </a:stretch>
        </p:blipFill>
        <p:spPr>
          <a:xfrm>
            <a:off x="27040207" y="39880175"/>
            <a:ext cx="339051" cy="261609"/>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27379258" y="39911266"/>
            <a:ext cx="231364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kathios.n@northeastern.edu</a:t>
            </a:r>
            <a:endParaRPr lang="en-US" sz="11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980"/>
          <a:stretch/>
        </p:blipFill>
        <p:spPr bwMode="auto">
          <a:xfrm>
            <a:off x="17697158" y="5324116"/>
            <a:ext cx="10817071" cy="3394288"/>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66;p1">
            <a:extLst>
              <a:ext uri="{FF2B5EF4-FFF2-40B4-BE49-F238E27FC236}">
                <a16:creationId xmlns:a16="http://schemas.microsoft.com/office/drawing/2014/main" id="{E8C739D1-D7D9-B368-90D6-FB21927C7021}"/>
              </a:ext>
            </a:extLst>
          </p:cNvPr>
          <p:cNvSpPr/>
          <p:nvPr/>
        </p:nvSpPr>
        <p:spPr>
          <a:xfrm>
            <a:off x="306463" y="10081069"/>
            <a:ext cx="15544362" cy="718452"/>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FMRI Data Acquisition &amp; Regions of Interest</a:t>
            </a:r>
            <a:endParaRPr lang="en-US" sz="3575"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F2108B3C-01C2-36DA-E78C-1BF99E54594E}"/>
              </a:ext>
            </a:extLst>
          </p:cNvPr>
          <p:cNvGrpSpPr/>
          <p:nvPr/>
        </p:nvGrpSpPr>
        <p:grpSpPr>
          <a:xfrm>
            <a:off x="16068102" y="10899013"/>
            <a:ext cx="13849623" cy="12824503"/>
            <a:chOff x="16068102" y="11007957"/>
            <a:chExt cx="9865901" cy="9135648"/>
          </a:xfrm>
        </p:grpSpPr>
        <p:sp>
          <p:nvSpPr>
            <p:cNvPr id="168" name="Google Shape;168;p1"/>
            <p:cNvSpPr txBox="1"/>
            <p:nvPr/>
          </p:nvSpPr>
          <p:spPr>
            <a:xfrm>
              <a:off x="16068102" y="18463418"/>
              <a:ext cx="9865901" cy="527544"/>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19179087" y="13410376"/>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2" name="TextBox 1">
              <a:extLst>
                <a:ext uri="{FF2B5EF4-FFF2-40B4-BE49-F238E27FC236}">
                  <a16:creationId xmlns:a16="http://schemas.microsoft.com/office/drawing/2014/main" id="{1CB20460-D4B6-CEF9-CB0C-56B5329239D7}"/>
                </a:ext>
              </a:extLst>
            </p:cNvPr>
            <p:cNvSpPr txBox="1"/>
            <p:nvPr/>
          </p:nvSpPr>
          <p:spPr>
            <a:xfrm>
              <a:off x="19132989" y="11007957"/>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3" name="TextBox 12">
              <a:extLst>
                <a:ext uri="{FF2B5EF4-FFF2-40B4-BE49-F238E27FC236}">
                  <a16:creationId xmlns:a16="http://schemas.microsoft.com/office/drawing/2014/main" id="{0CC7B4E0-5615-5935-EB7A-7934BD412532}"/>
                </a:ext>
              </a:extLst>
            </p:cNvPr>
            <p:cNvSpPr txBox="1"/>
            <p:nvPr/>
          </p:nvSpPr>
          <p:spPr>
            <a:xfrm>
              <a:off x="18283961" y="16044194"/>
              <a:ext cx="533388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16" name="Picture 15" descr="A pair of grey and white objects&#10;&#10;Description automatically generated">
              <a:extLst>
                <a:ext uri="{FF2B5EF4-FFF2-40B4-BE49-F238E27FC236}">
                  <a16:creationId xmlns:a16="http://schemas.microsoft.com/office/drawing/2014/main" id="{D51C8513-86AF-EC98-1A8F-BB5CF20B58C0}"/>
                </a:ext>
              </a:extLst>
            </p:cNvPr>
            <p:cNvPicPr>
              <a:picLocks noChangeAspect="1"/>
            </p:cNvPicPr>
            <p:nvPr/>
          </p:nvPicPr>
          <p:blipFill>
            <a:blip r:embed="rId9"/>
            <a:stretch>
              <a:fillRect/>
            </a:stretch>
          </p:blipFill>
          <p:spPr>
            <a:xfrm>
              <a:off x="16263408" y="11717053"/>
              <a:ext cx="9359571" cy="1647650"/>
            </a:xfrm>
            <a:prstGeom prst="rect">
              <a:avLst/>
            </a:prstGeom>
          </p:spPr>
        </p:pic>
        <p:pic>
          <p:nvPicPr>
            <p:cNvPr id="24" name="Picture 23" descr="A pair of grey and white objects&#10;&#10;Description automatically generated">
              <a:extLst>
                <a:ext uri="{FF2B5EF4-FFF2-40B4-BE49-F238E27FC236}">
                  <a16:creationId xmlns:a16="http://schemas.microsoft.com/office/drawing/2014/main" id="{9586A017-B4A7-5BC3-4A5C-4302AC432F9C}"/>
                </a:ext>
              </a:extLst>
            </p:cNvPr>
            <p:cNvPicPr>
              <a:picLocks noChangeAspect="1"/>
            </p:cNvPicPr>
            <p:nvPr/>
          </p:nvPicPr>
          <p:blipFill>
            <a:blip r:embed="rId10"/>
            <a:stretch>
              <a:fillRect/>
            </a:stretch>
          </p:blipFill>
          <p:spPr>
            <a:xfrm>
              <a:off x="16229672" y="14055146"/>
              <a:ext cx="9349743" cy="1645920"/>
            </a:xfrm>
            <a:prstGeom prst="rect">
              <a:avLst/>
            </a:prstGeom>
          </p:spPr>
        </p:pic>
        <p:pic>
          <p:nvPicPr>
            <p:cNvPr id="31" name="Picture 30" descr="A pair of grey and white objects&#10;&#10;Description automatically generated">
              <a:extLst>
                <a:ext uri="{FF2B5EF4-FFF2-40B4-BE49-F238E27FC236}">
                  <a16:creationId xmlns:a16="http://schemas.microsoft.com/office/drawing/2014/main" id="{DD878A50-562C-E4C4-47ED-36B2BC0439D4}"/>
                </a:ext>
              </a:extLst>
            </p:cNvPr>
            <p:cNvPicPr>
              <a:picLocks noChangeAspect="1"/>
            </p:cNvPicPr>
            <p:nvPr/>
          </p:nvPicPr>
          <p:blipFill>
            <a:blip r:embed="rId11"/>
            <a:stretch>
              <a:fillRect/>
            </a:stretch>
          </p:blipFill>
          <p:spPr>
            <a:xfrm>
              <a:off x="16193647" y="16418804"/>
              <a:ext cx="9349743" cy="1645920"/>
            </a:xfrm>
            <a:prstGeom prst="rect">
              <a:avLst/>
            </a:prstGeom>
          </p:spPr>
        </p:pic>
        <p:sp>
          <p:nvSpPr>
            <p:cNvPr id="14" name="TextBox 13">
              <a:extLst>
                <a:ext uri="{FF2B5EF4-FFF2-40B4-BE49-F238E27FC236}">
                  <a16:creationId xmlns:a16="http://schemas.microsoft.com/office/drawing/2014/main" id="{69C5033A-CCAF-1E4D-1CC0-749984634DA2}"/>
                </a:ext>
              </a:extLst>
            </p:cNvPr>
            <p:cNvSpPr txBox="1"/>
            <p:nvPr/>
          </p:nvSpPr>
          <p:spPr>
            <a:xfrm>
              <a:off x="19253763" y="19727035"/>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grpSp>
      <p:pic>
        <p:nvPicPr>
          <p:cNvPr id="119" name="Picture 118" descr="A pair of grey and white objects&#10;&#10;Description automatically generated">
            <a:extLst>
              <a:ext uri="{FF2B5EF4-FFF2-40B4-BE49-F238E27FC236}">
                <a16:creationId xmlns:a16="http://schemas.microsoft.com/office/drawing/2014/main" id="{4B3CC8A7-2E47-3CA3-9C0B-C1D29588963D}"/>
              </a:ext>
            </a:extLst>
          </p:cNvPr>
          <p:cNvPicPr>
            <a:picLocks noChangeAspect="1"/>
          </p:cNvPicPr>
          <p:nvPr/>
        </p:nvPicPr>
        <p:blipFill>
          <a:blip r:embed="rId12"/>
          <a:stretch>
            <a:fillRect/>
          </a:stretch>
        </p:blipFill>
        <p:spPr>
          <a:xfrm>
            <a:off x="16068102" y="23786466"/>
            <a:ext cx="13787273" cy="2427098"/>
          </a:xfrm>
          <a:prstGeom prst="rect">
            <a:avLst/>
          </a:prstGeom>
        </p:spPr>
      </p:pic>
      <p:pic>
        <p:nvPicPr>
          <p:cNvPr id="123" name="Picture 122" descr="A close up of a brain&#10;&#10;Description automatically generated">
            <a:extLst>
              <a:ext uri="{FF2B5EF4-FFF2-40B4-BE49-F238E27FC236}">
                <a16:creationId xmlns:a16="http://schemas.microsoft.com/office/drawing/2014/main" id="{96B487BC-7E43-6A16-709B-7D34FBA52090}"/>
              </a:ext>
            </a:extLst>
          </p:cNvPr>
          <p:cNvPicPr>
            <a:picLocks noChangeAspect="1"/>
          </p:cNvPicPr>
          <p:nvPr/>
        </p:nvPicPr>
        <p:blipFill rotWithShape="1">
          <a:blip r:embed="rId13">
            <a:clrChange>
              <a:clrFrom>
                <a:srgbClr val="000000"/>
              </a:clrFrom>
              <a:clrTo>
                <a:srgbClr val="000000">
                  <a:alpha val="0"/>
                </a:srgbClr>
              </a:clrTo>
            </a:clrChange>
          </a:blip>
          <a:srcRect l="59124"/>
          <a:stretch/>
        </p:blipFill>
        <p:spPr>
          <a:xfrm>
            <a:off x="22049478" y="25791498"/>
            <a:ext cx="2350076" cy="2304786"/>
          </a:xfrm>
          <a:prstGeom prst="rect">
            <a:avLst/>
          </a:prstGeom>
        </p:spPr>
      </p:pic>
      <p:pic>
        <p:nvPicPr>
          <p:cNvPr id="124" name="Picture 123" descr="A close up of a brain&#10;&#10;Description automatically generated">
            <a:extLst>
              <a:ext uri="{FF2B5EF4-FFF2-40B4-BE49-F238E27FC236}">
                <a16:creationId xmlns:a16="http://schemas.microsoft.com/office/drawing/2014/main" id="{2BD8B2AA-095F-CE9F-F952-D0C36D524FAF}"/>
              </a:ext>
            </a:extLst>
          </p:cNvPr>
          <p:cNvPicPr>
            <a:picLocks noChangeAspect="1"/>
          </p:cNvPicPr>
          <p:nvPr/>
        </p:nvPicPr>
        <p:blipFill rotWithShape="1">
          <a:blip r:embed="rId13">
            <a:clrChange>
              <a:clrFrom>
                <a:srgbClr val="000000"/>
              </a:clrFrom>
              <a:clrTo>
                <a:srgbClr val="000000">
                  <a:alpha val="0"/>
                </a:srgbClr>
              </a:clrTo>
            </a:clrChange>
          </a:blip>
          <a:srcRect r="45987"/>
          <a:stretch/>
        </p:blipFill>
        <p:spPr>
          <a:xfrm>
            <a:off x="24855843" y="25676259"/>
            <a:ext cx="2883346" cy="2140010"/>
          </a:xfrm>
          <a:prstGeom prst="rect">
            <a:avLst/>
          </a:prstGeom>
        </p:spPr>
      </p:pic>
      <p:grpSp>
        <p:nvGrpSpPr>
          <p:cNvPr id="5" name="Group 4">
            <a:extLst>
              <a:ext uri="{FF2B5EF4-FFF2-40B4-BE49-F238E27FC236}">
                <a16:creationId xmlns:a16="http://schemas.microsoft.com/office/drawing/2014/main" id="{7C6338C3-EBF4-B77A-3470-97ACF8E1EA70}"/>
              </a:ext>
            </a:extLst>
          </p:cNvPr>
          <p:cNvGrpSpPr/>
          <p:nvPr/>
        </p:nvGrpSpPr>
        <p:grpSpPr>
          <a:xfrm>
            <a:off x="544038" y="13351842"/>
            <a:ext cx="14607702" cy="2912833"/>
            <a:chOff x="897341" y="16058076"/>
            <a:chExt cx="10179628" cy="2179292"/>
          </a:xfrm>
        </p:grpSpPr>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4">
              <a:clrChange>
                <a:clrFrom>
                  <a:srgbClr val="000000"/>
                </a:clrFrom>
                <a:clrTo>
                  <a:srgbClr val="000000">
                    <a:alpha val="0"/>
                  </a:srgbClr>
                </a:clrTo>
              </a:clrChange>
            </a:blip>
            <a:stretch>
              <a:fillRect/>
            </a:stretch>
          </p:blipFill>
          <p:spPr>
            <a:xfrm>
              <a:off x="897341" y="16058076"/>
              <a:ext cx="3258225" cy="1823786"/>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8582561" y="16351490"/>
              <a:ext cx="2446099" cy="1369200"/>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16">
              <a:clrChange>
                <a:clrFrom>
                  <a:srgbClr val="000000"/>
                </a:clrFrom>
                <a:clrTo>
                  <a:srgbClr val="000000">
                    <a:alpha val="0"/>
                  </a:srgbClr>
                </a:clrTo>
              </a:clrChange>
            </a:blip>
            <a:srcRect l="32324" r="33648"/>
            <a:stretch/>
          </p:blipFill>
          <p:spPr>
            <a:xfrm>
              <a:off x="6868906" y="16369123"/>
              <a:ext cx="1251468" cy="1255243"/>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8550793" y="17661695"/>
              <a:ext cx="2526176" cy="575673"/>
            </a:xfrm>
            <a:prstGeom prst="rect">
              <a:avLst/>
            </a:prstGeom>
            <a:noFill/>
          </p:spPr>
          <p:txBody>
            <a:bodyPr wrap="square" rtlCol="0">
              <a:spAutoFit/>
            </a:bodyPr>
            <a:lstStyle/>
            <a:p>
              <a:pPr algn="ctr"/>
              <a:r>
                <a:rPr lang="en-US" sz="2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533206" y="17613595"/>
              <a:ext cx="1921216" cy="575673"/>
            </a:xfrm>
            <a:prstGeom prst="rect">
              <a:avLst/>
            </a:prstGeom>
            <a:noFill/>
          </p:spPr>
          <p:txBody>
            <a:bodyPr wrap="square" rtlCol="0">
              <a:spAutoFit/>
            </a:bodyPr>
            <a:lstStyle/>
            <a:p>
              <a:pPr algn="ctr"/>
              <a:r>
                <a:rPr lang="en-US" sz="2200" dirty="0"/>
                <a:t>Nucleus </a:t>
              </a:r>
              <a:r>
                <a:rPr lang="en-US" sz="2200" dirty="0" err="1"/>
                <a:t>Accumbens</a:t>
              </a:r>
              <a:r>
                <a:rPr lang="en-US" sz="2200" dirty="0"/>
                <a:t> (</a:t>
              </a:r>
              <a:r>
                <a:rPr lang="en-US" sz="2200" dirty="0" err="1"/>
                <a:t>NAcc</a:t>
              </a:r>
              <a:r>
                <a:rPr lang="en-US" sz="2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914902" y="17585690"/>
              <a:ext cx="2960286" cy="575673"/>
            </a:xfrm>
            <a:prstGeom prst="rect">
              <a:avLst/>
            </a:prstGeom>
            <a:noFill/>
          </p:spPr>
          <p:txBody>
            <a:bodyPr wrap="square" rtlCol="0">
              <a:spAutoFit/>
            </a:bodyPr>
            <a:lstStyle/>
            <a:p>
              <a:pPr algn="ctr"/>
              <a:r>
                <a:rPr lang="en-US" sz="2200" dirty="0"/>
                <a:t>Auditory (red) and </a:t>
              </a:r>
            </a:p>
            <a:p>
              <a:pPr algn="ctr"/>
              <a:r>
                <a:rPr lang="en-US" sz="2200" dirty="0"/>
                <a:t>Reward (blue) Networks</a:t>
              </a:r>
            </a:p>
          </p:txBody>
        </p:sp>
        <p:sp>
          <p:nvSpPr>
            <p:cNvPr id="35" name="TextBox 34">
              <a:extLst>
                <a:ext uri="{FF2B5EF4-FFF2-40B4-BE49-F238E27FC236}">
                  <a16:creationId xmlns:a16="http://schemas.microsoft.com/office/drawing/2014/main" id="{2D585B0C-1416-4912-BA1C-1CD5E14222BB}"/>
                </a:ext>
              </a:extLst>
            </p:cNvPr>
            <p:cNvSpPr txBox="1"/>
            <p:nvPr/>
          </p:nvSpPr>
          <p:spPr>
            <a:xfrm>
              <a:off x="4341758" y="17640852"/>
              <a:ext cx="1897953" cy="322377"/>
            </a:xfrm>
            <a:prstGeom prst="rect">
              <a:avLst/>
            </a:prstGeom>
            <a:noFill/>
          </p:spPr>
          <p:txBody>
            <a:bodyPr wrap="square" rtlCol="0">
              <a:spAutoFit/>
            </a:bodyPr>
            <a:lstStyle/>
            <a:p>
              <a:pPr algn="ctr"/>
              <a:r>
                <a:rPr lang="en-US" sz="2200" dirty="0"/>
                <a:t>Hippocampus</a:t>
              </a:r>
            </a:p>
          </p:txBody>
        </p:sp>
        <p:pic>
          <p:nvPicPr>
            <p:cNvPr id="154" name="Picture 153" descr="A screenshot of a brain scan&#10;&#10;Description automatically generated">
              <a:extLst>
                <a:ext uri="{FF2B5EF4-FFF2-40B4-BE49-F238E27FC236}">
                  <a16:creationId xmlns:a16="http://schemas.microsoft.com/office/drawing/2014/main" id="{B149E909-BDE0-EE3E-7575-DA1FFD7E6E41}"/>
                </a:ext>
              </a:extLst>
            </p:cNvPr>
            <p:cNvPicPr>
              <a:picLocks noChangeAspect="1"/>
            </p:cNvPicPr>
            <p:nvPr/>
          </p:nvPicPr>
          <p:blipFill rotWithShape="1">
            <a:blip r:embed="rId17">
              <a:clrChange>
                <a:clrFrom>
                  <a:srgbClr val="000000"/>
                </a:clrFrom>
                <a:clrTo>
                  <a:srgbClr val="000000">
                    <a:alpha val="0"/>
                  </a:srgbClr>
                </a:clrTo>
              </a:clrChange>
            </a:blip>
            <a:srcRect r="50904"/>
            <a:stretch/>
          </p:blipFill>
          <p:spPr>
            <a:xfrm>
              <a:off x="4295852" y="16469094"/>
              <a:ext cx="1211421" cy="989151"/>
            </a:xfrm>
            <a:prstGeom prst="rect">
              <a:avLst/>
            </a:prstGeom>
          </p:spPr>
        </p:pic>
        <p:pic>
          <p:nvPicPr>
            <p:cNvPr id="155" name="Picture 154" descr="A screenshot of a brain scan&#10;&#10;Description automatically generated">
              <a:extLst>
                <a:ext uri="{FF2B5EF4-FFF2-40B4-BE49-F238E27FC236}">
                  <a16:creationId xmlns:a16="http://schemas.microsoft.com/office/drawing/2014/main" id="{D21949CB-DF76-7458-EEF0-D7F21A92CE49}"/>
                </a:ext>
              </a:extLst>
            </p:cNvPr>
            <p:cNvPicPr>
              <a:picLocks noChangeAspect="1"/>
            </p:cNvPicPr>
            <p:nvPr/>
          </p:nvPicPr>
          <p:blipFill rotWithShape="1">
            <a:blip r:embed="rId17">
              <a:clrChange>
                <a:clrFrom>
                  <a:srgbClr val="000000"/>
                </a:clrFrom>
                <a:clrTo>
                  <a:srgbClr val="000000">
                    <a:alpha val="0"/>
                  </a:srgbClr>
                </a:clrTo>
              </a:clrChange>
            </a:blip>
            <a:srcRect l="48340"/>
            <a:stretch/>
          </p:blipFill>
          <p:spPr>
            <a:xfrm>
              <a:off x="5082178" y="16359059"/>
              <a:ext cx="1543558" cy="1197792"/>
            </a:xfrm>
            <a:prstGeom prst="rect">
              <a:avLst/>
            </a:prstGeom>
          </p:spPr>
        </p:pic>
      </p:grpSp>
      <p:sp>
        <p:nvSpPr>
          <p:cNvPr id="66" name="Google Shape;165;p1">
            <a:extLst>
              <a:ext uri="{FF2B5EF4-FFF2-40B4-BE49-F238E27FC236}">
                <a16:creationId xmlns:a16="http://schemas.microsoft.com/office/drawing/2014/main" id="{1EFDF75E-C57F-7E45-2D54-0B91D68CB200}"/>
              </a:ext>
            </a:extLst>
          </p:cNvPr>
          <p:cNvSpPr/>
          <p:nvPr/>
        </p:nvSpPr>
        <p:spPr>
          <a:xfrm>
            <a:off x="16160608" y="28284225"/>
            <a:ext cx="1379308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Reward-Network and Auditory-Reward Network Connectivity  </a:t>
            </a:r>
            <a:endParaRPr lang="en-US" sz="3575"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960D0762-E9A9-A75C-E0C5-ABE44063E428}"/>
              </a:ext>
            </a:extLst>
          </p:cNvPr>
          <p:cNvGrpSpPr/>
          <p:nvPr/>
        </p:nvGrpSpPr>
        <p:grpSpPr>
          <a:xfrm>
            <a:off x="461175" y="28279669"/>
            <a:ext cx="15053263" cy="9187481"/>
            <a:chOff x="134133" y="30322577"/>
            <a:chExt cx="15053263" cy="9187481"/>
          </a:xfrm>
        </p:grpSpPr>
        <p:sp>
          <p:nvSpPr>
            <p:cNvPr id="34" name="Google Shape;165;p1">
              <a:extLst>
                <a:ext uri="{FF2B5EF4-FFF2-40B4-BE49-F238E27FC236}">
                  <a16:creationId xmlns:a16="http://schemas.microsoft.com/office/drawing/2014/main" id="{5C757C0C-62F7-8C41-A6DB-74DFE04C8888}"/>
                </a:ext>
              </a:extLst>
            </p:cNvPr>
            <p:cNvSpPr/>
            <p:nvPr/>
          </p:nvSpPr>
          <p:spPr>
            <a:xfrm>
              <a:off x="219758" y="30322577"/>
              <a:ext cx="14862659" cy="144843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Heightened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Connectivity to Hippocampus and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mPFC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During Music from Adolescence </a:t>
              </a:r>
              <a:endParaRPr lang="en-US" sz="3575" dirty="0">
                <a:latin typeface="Arial" panose="020B0604020202020204" pitchFamily="34" charset="0"/>
                <a:cs typeface="Arial" panose="020B0604020202020204" pitchFamily="34" charset="0"/>
              </a:endParaRPr>
            </a:p>
          </p:txBody>
        </p:sp>
        <p:pic>
          <p:nvPicPr>
            <p:cNvPr id="69" name="Picture 68" descr="A screenshot of a computer&#10;&#10;Description automatically generated">
              <a:extLst>
                <a:ext uri="{FF2B5EF4-FFF2-40B4-BE49-F238E27FC236}">
                  <a16:creationId xmlns:a16="http://schemas.microsoft.com/office/drawing/2014/main" id="{504EF0FA-B2E8-32DE-5A62-B03A51E48F86}"/>
                </a:ext>
              </a:extLst>
            </p:cNvPr>
            <p:cNvPicPr>
              <a:picLocks noChangeAspect="1"/>
            </p:cNvPicPr>
            <p:nvPr/>
          </p:nvPicPr>
          <p:blipFill rotWithShape="1">
            <a:blip r:embed="rId18">
              <a:clrChange>
                <a:clrFrom>
                  <a:srgbClr val="000000"/>
                </a:clrFrom>
                <a:clrTo>
                  <a:srgbClr val="000000">
                    <a:alpha val="0"/>
                  </a:srgbClr>
                </a:clrTo>
              </a:clrChange>
            </a:blip>
            <a:srcRect l="52559" t="31800" r="8927" b="39883"/>
            <a:stretch/>
          </p:blipFill>
          <p:spPr>
            <a:xfrm>
              <a:off x="134133" y="31886052"/>
              <a:ext cx="5775651" cy="3675075"/>
            </a:xfrm>
            <a:prstGeom prst="rect">
              <a:avLst/>
            </a:prstGeom>
          </p:spPr>
        </p:pic>
        <p:pic>
          <p:nvPicPr>
            <p:cNvPr id="70" name="Picture 69" descr="A screenshot of a computer&#10;&#10;Description automatically generated">
              <a:extLst>
                <a:ext uri="{FF2B5EF4-FFF2-40B4-BE49-F238E27FC236}">
                  <a16:creationId xmlns:a16="http://schemas.microsoft.com/office/drawing/2014/main" id="{279CCCDF-5F1E-0849-A027-59299658312F}"/>
                </a:ext>
              </a:extLst>
            </p:cNvPr>
            <p:cNvPicPr>
              <a:picLocks noChangeAspect="1"/>
            </p:cNvPicPr>
            <p:nvPr/>
          </p:nvPicPr>
          <p:blipFill rotWithShape="1">
            <a:blip r:embed="rId18">
              <a:clrChange>
                <a:clrFrom>
                  <a:srgbClr val="000000"/>
                </a:clrFrom>
                <a:clrTo>
                  <a:srgbClr val="000000">
                    <a:alpha val="0"/>
                  </a:srgbClr>
                </a:clrTo>
              </a:clrChange>
            </a:blip>
            <a:srcRect l="30962" t="58585" r="45274" b="10098"/>
            <a:stretch/>
          </p:blipFill>
          <p:spPr>
            <a:xfrm>
              <a:off x="7904869" y="31719276"/>
              <a:ext cx="3483536" cy="3869610"/>
            </a:xfrm>
            <a:prstGeom prst="rect">
              <a:avLst/>
            </a:prstGeom>
          </p:spPr>
        </p:pic>
        <p:pic>
          <p:nvPicPr>
            <p:cNvPr id="71" name="Picture 70" descr="A screenshot of a computer&#10;&#10;Description automatically generated">
              <a:extLst>
                <a:ext uri="{FF2B5EF4-FFF2-40B4-BE49-F238E27FC236}">
                  <a16:creationId xmlns:a16="http://schemas.microsoft.com/office/drawing/2014/main" id="{BF8D581B-FF5C-2B4C-DF05-8F89FAEECE97}"/>
                </a:ext>
              </a:extLst>
            </p:cNvPr>
            <p:cNvPicPr>
              <a:picLocks noChangeAspect="1"/>
            </p:cNvPicPr>
            <p:nvPr/>
          </p:nvPicPr>
          <p:blipFill rotWithShape="1">
            <a:blip r:embed="rId18">
              <a:clrChange>
                <a:clrFrom>
                  <a:srgbClr val="000000"/>
                </a:clrFrom>
                <a:clrTo>
                  <a:srgbClr val="000000">
                    <a:alpha val="0"/>
                  </a:srgbClr>
                </a:clrTo>
              </a:clrChange>
            </a:blip>
            <a:srcRect l="31175" t="31800" r="47426" b="39883"/>
            <a:stretch/>
          </p:blipFill>
          <p:spPr>
            <a:xfrm>
              <a:off x="4319644" y="31827004"/>
              <a:ext cx="3568262" cy="3857947"/>
            </a:xfrm>
            <a:prstGeom prst="rect">
              <a:avLst/>
            </a:prstGeom>
          </p:spPr>
        </p:pic>
        <p:pic>
          <p:nvPicPr>
            <p:cNvPr id="72" name="Picture 71" descr="A screenshot of a computer&#10;&#10;Description automatically generated">
              <a:extLst>
                <a:ext uri="{FF2B5EF4-FFF2-40B4-BE49-F238E27FC236}">
                  <a16:creationId xmlns:a16="http://schemas.microsoft.com/office/drawing/2014/main" id="{4B7C56C7-E842-C42B-B98E-98B77F474A80}"/>
                </a:ext>
              </a:extLst>
            </p:cNvPr>
            <p:cNvPicPr>
              <a:picLocks noChangeAspect="1"/>
            </p:cNvPicPr>
            <p:nvPr/>
          </p:nvPicPr>
          <p:blipFill rotWithShape="1">
            <a:blip r:embed="rId19">
              <a:clrChange>
                <a:clrFrom>
                  <a:srgbClr val="000000"/>
                </a:clrFrom>
                <a:clrTo>
                  <a:srgbClr val="000000">
                    <a:alpha val="0"/>
                  </a:srgbClr>
                </a:clrTo>
              </a:clrChange>
            </a:blip>
            <a:srcRect l="31102" t="33439" r="47669" b="40215"/>
            <a:stretch/>
          </p:blipFill>
          <p:spPr>
            <a:xfrm>
              <a:off x="2068810" y="35510261"/>
              <a:ext cx="3900431" cy="3999797"/>
            </a:xfrm>
            <a:prstGeom prst="rect">
              <a:avLst/>
            </a:prstGeom>
          </p:spPr>
        </p:pic>
        <p:pic>
          <p:nvPicPr>
            <p:cNvPr id="74" name="Picture 73" descr="A screenshot of a computer&#10;&#10;Description automatically generated">
              <a:extLst>
                <a:ext uri="{FF2B5EF4-FFF2-40B4-BE49-F238E27FC236}">
                  <a16:creationId xmlns:a16="http://schemas.microsoft.com/office/drawing/2014/main" id="{82A36953-14BC-A65B-D08D-47B1B18C689C}"/>
                </a:ext>
              </a:extLst>
            </p:cNvPr>
            <p:cNvPicPr>
              <a:picLocks noChangeAspect="1"/>
            </p:cNvPicPr>
            <p:nvPr/>
          </p:nvPicPr>
          <p:blipFill rotWithShape="1">
            <a:blip r:embed="rId19">
              <a:clrChange>
                <a:clrFrom>
                  <a:srgbClr val="000000"/>
                </a:clrFrom>
                <a:clrTo>
                  <a:srgbClr val="000000">
                    <a:alpha val="0"/>
                  </a:srgbClr>
                </a:clrTo>
              </a:clrChange>
            </a:blip>
            <a:srcRect l="31102" t="58485" r="45324" b="10276"/>
            <a:stretch/>
          </p:blipFill>
          <p:spPr>
            <a:xfrm>
              <a:off x="6533461" y="35432886"/>
              <a:ext cx="3483536" cy="3656582"/>
            </a:xfrm>
            <a:prstGeom prst="rect">
              <a:avLst/>
            </a:prstGeom>
          </p:spPr>
        </p:pic>
        <p:pic>
          <p:nvPicPr>
            <p:cNvPr id="75" name="Picture 74" descr="A screenshot of a computer&#10;&#10;Description automatically generated">
              <a:extLst>
                <a:ext uri="{FF2B5EF4-FFF2-40B4-BE49-F238E27FC236}">
                  <a16:creationId xmlns:a16="http://schemas.microsoft.com/office/drawing/2014/main" id="{BDC620BB-9048-9B93-F9C5-74815FE4B706}"/>
                </a:ext>
              </a:extLst>
            </p:cNvPr>
            <p:cNvPicPr>
              <a:picLocks noChangeAspect="1"/>
            </p:cNvPicPr>
            <p:nvPr/>
          </p:nvPicPr>
          <p:blipFill rotWithShape="1">
            <a:blip r:embed="rId19">
              <a:clrChange>
                <a:clrFrom>
                  <a:srgbClr val="000000"/>
                </a:clrFrom>
                <a:clrTo>
                  <a:srgbClr val="000000">
                    <a:alpha val="0"/>
                  </a:srgbClr>
                </a:clrTo>
              </a:clrChange>
            </a:blip>
            <a:srcRect l="51870" t="31646" r="17642" b="36909"/>
            <a:stretch/>
          </p:blipFill>
          <p:spPr>
            <a:xfrm>
              <a:off x="10823222" y="31835432"/>
              <a:ext cx="4364174" cy="4022238"/>
            </a:xfrm>
            <a:prstGeom prst="rect">
              <a:avLst/>
            </a:prstGeom>
          </p:spPr>
        </p:pic>
        <p:grpSp>
          <p:nvGrpSpPr>
            <p:cNvPr id="25" name="Group 24">
              <a:extLst>
                <a:ext uri="{FF2B5EF4-FFF2-40B4-BE49-F238E27FC236}">
                  <a16:creationId xmlns:a16="http://schemas.microsoft.com/office/drawing/2014/main" id="{EA83868B-0312-28F8-B835-86000C3BD6B3}"/>
                </a:ext>
              </a:extLst>
            </p:cNvPr>
            <p:cNvGrpSpPr/>
            <p:nvPr/>
          </p:nvGrpSpPr>
          <p:grpSpPr>
            <a:xfrm>
              <a:off x="9960248" y="35898469"/>
              <a:ext cx="3367100" cy="2233302"/>
              <a:chOff x="6420664" y="42895329"/>
              <a:chExt cx="3367100" cy="2233302"/>
            </a:xfrm>
          </p:grpSpPr>
          <p:sp>
            <p:nvSpPr>
              <p:cNvPr id="68" name="TextBox 67">
                <a:extLst>
                  <a:ext uri="{FF2B5EF4-FFF2-40B4-BE49-F238E27FC236}">
                    <a16:creationId xmlns:a16="http://schemas.microsoft.com/office/drawing/2014/main" id="{40E59599-9414-0CA0-D6E3-82CB73103F47}"/>
                  </a:ext>
                </a:extLst>
              </p:cNvPr>
              <p:cNvSpPr txBox="1"/>
              <p:nvPr/>
            </p:nvSpPr>
            <p:spPr>
              <a:xfrm>
                <a:off x="6420664" y="44387537"/>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Adolescence</a:t>
                </a:r>
              </a:p>
            </p:txBody>
          </p:sp>
          <p:sp>
            <p:nvSpPr>
              <p:cNvPr id="114" name="Oval 113">
                <a:extLst>
                  <a:ext uri="{FF2B5EF4-FFF2-40B4-BE49-F238E27FC236}">
                    <a16:creationId xmlns:a16="http://schemas.microsoft.com/office/drawing/2014/main" id="{26ECD2F9-1E68-43F1-4B6F-28F649524DD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18" name="Oval 117">
                <a:extLst>
                  <a:ext uri="{FF2B5EF4-FFF2-40B4-BE49-F238E27FC236}">
                    <a16:creationId xmlns:a16="http://schemas.microsoft.com/office/drawing/2014/main" id="{E036D295-A96C-280D-C510-082799287981}"/>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22" name="TextBox 121">
                <a:extLst>
                  <a:ext uri="{FF2B5EF4-FFF2-40B4-BE49-F238E27FC236}">
                    <a16:creationId xmlns:a16="http://schemas.microsoft.com/office/drawing/2014/main" id="{75A25A9C-D005-C538-180D-21C69F658D81}"/>
                  </a:ext>
                </a:extLst>
              </p:cNvPr>
              <p:cNvSpPr txBox="1"/>
              <p:nvPr/>
            </p:nvSpPr>
            <p:spPr>
              <a:xfrm>
                <a:off x="7406066" y="42895329"/>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Childhood</a:t>
                </a:r>
              </a:p>
            </p:txBody>
          </p:sp>
          <p:sp>
            <p:nvSpPr>
              <p:cNvPr id="125" name="TextBox 124">
                <a:extLst>
                  <a:ext uri="{FF2B5EF4-FFF2-40B4-BE49-F238E27FC236}">
                    <a16:creationId xmlns:a16="http://schemas.microsoft.com/office/drawing/2014/main" id="{025E8301-9624-EA0F-DC86-18A750EC7203}"/>
                  </a:ext>
                </a:extLst>
              </p:cNvPr>
              <p:cNvSpPr txBox="1"/>
              <p:nvPr/>
            </p:nvSpPr>
            <p:spPr>
              <a:xfrm>
                <a:off x="8112977" y="44420745"/>
                <a:ext cx="167478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Adulthood</a:t>
                </a:r>
              </a:p>
            </p:txBody>
          </p:sp>
          <p:sp>
            <p:nvSpPr>
              <p:cNvPr id="129" name="Oval 128">
                <a:extLst>
                  <a:ext uri="{FF2B5EF4-FFF2-40B4-BE49-F238E27FC236}">
                    <a16:creationId xmlns:a16="http://schemas.microsoft.com/office/drawing/2014/main" id="{F5347074-C648-CF66-247A-4903D6D2A63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grpSp>
      <p:grpSp>
        <p:nvGrpSpPr>
          <p:cNvPr id="17" name="Group 16">
            <a:extLst>
              <a:ext uri="{FF2B5EF4-FFF2-40B4-BE49-F238E27FC236}">
                <a16:creationId xmlns:a16="http://schemas.microsoft.com/office/drawing/2014/main" id="{69949CCF-A2C2-C25F-A568-3CA7942E7E7C}"/>
              </a:ext>
            </a:extLst>
          </p:cNvPr>
          <p:cNvGrpSpPr/>
          <p:nvPr/>
        </p:nvGrpSpPr>
        <p:grpSpPr>
          <a:xfrm>
            <a:off x="230534" y="16469712"/>
            <a:ext cx="15237851" cy="11636978"/>
            <a:chOff x="438119" y="18076338"/>
            <a:chExt cx="9796067" cy="7782798"/>
          </a:xfrm>
        </p:grpSpPr>
        <p:sp>
          <p:nvSpPr>
            <p:cNvPr id="44" name="Google Shape;165;p1">
              <a:extLst>
                <a:ext uri="{FF2B5EF4-FFF2-40B4-BE49-F238E27FC236}">
                  <a16:creationId xmlns:a16="http://schemas.microsoft.com/office/drawing/2014/main" id="{DE53BB4C-C034-A644-A7BC-F6C511C15C8C}"/>
                </a:ext>
              </a:extLst>
            </p:cNvPr>
            <p:cNvSpPr/>
            <p:nvPr/>
          </p:nvSpPr>
          <p:spPr>
            <a:xfrm>
              <a:off x="438119" y="18076338"/>
              <a:ext cx="9796067" cy="597387"/>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Seed-Based Connectivity from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endParaRPr lang="en-US" sz="3575"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3646722" y="20856199"/>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2592194" y="22911379"/>
              <a:ext cx="533388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43" name="Picture 42" descr="A pair of orange and grey objects&#10;&#10;Description automatically generated">
              <a:extLst>
                <a:ext uri="{FF2B5EF4-FFF2-40B4-BE49-F238E27FC236}">
                  <a16:creationId xmlns:a16="http://schemas.microsoft.com/office/drawing/2014/main" id="{0DF28990-DE48-50AD-C626-7AB8647E0E3E}"/>
                </a:ext>
              </a:extLst>
            </p:cNvPr>
            <p:cNvPicPr>
              <a:picLocks noChangeAspect="1"/>
            </p:cNvPicPr>
            <p:nvPr/>
          </p:nvPicPr>
          <p:blipFill>
            <a:blip r:embed="rId20"/>
            <a:stretch>
              <a:fillRect/>
            </a:stretch>
          </p:blipFill>
          <p:spPr>
            <a:xfrm>
              <a:off x="696901" y="19068578"/>
              <a:ext cx="9349743" cy="1645920"/>
            </a:xfrm>
            <a:prstGeom prst="rect">
              <a:avLst/>
            </a:prstGeom>
          </p:spPr>
        </p:pic>
        <p:pic>
          <p:nvPicPr>
            <p:cNvPr id="49" name="Picture 48" descr="A close up of a pair of objects&#10;&#10;Description automatically generated">
              <a:extLst>
                <a:ext uri="{FF2B5EF4-FFF2-40B4-BE49-F238E27FC236}">
                  <a16:creationId xmlns:a16="http://schemas.microsoft.com/office/drawing/2014/main" id="{B37C018E-F461-0CDB-DBCC-1ADF7A55ED38}"/>
                </a:ext>
              </a:extLst>
            </p:cNvPr>
            <p:cNvPicPr>
              <a:picLocks noChangeAspect="1"/>
            </p:cNvPicPr>
            <p:nvPr/>
          </p:nvPicPr>
          <p:blipFill>
            <a:blip r:embed="rId21"/>
            <a:stretch>
              <a:fillRect/>
            </a:stretch>
          </p:blipFill>
          <p:spPr>
            <a:xfrm>
              <a:off x="761054" y="21197949"/>
              <a:ext cx="9277422" cy="1645920"/>
            </a:xfrm>
            <a:prstGeom prst="rect">
              <a:avLst/>
            </a:prstGeom>
          </p:spPr>
        </p:pic>
        <p:pic>
          <p:nvPicPr>
            <p:cNvPr id="52" name="Picture 51" descr="A close up of two mushrooms&#10;&#10;Description automatically generated">
              <a:extLst>
                <a:ext uri="{FF2B5EF4-FFF2-40B4-BE49-F238E27FC236}">
                  <a16:creationId xmlns:a16="http://schemas.microsoft.com/office/drawing/2014/main" id="{9EC558C0-CA50-FDB4-A57A-4EEA05634564}"/>
                </a:ext>
              </a:extLst>
            </p:cNvPr>
            <p:cNvPicPr>
              <a:picLocks noChangeAspect="1"/>
            </p:cNvPicPr>
            <p:nvPr/>
          </p:nvPicPr>
          <p:blipFill>
            <a:blip r:embed="rId22"/>
            <a:stretch>
              <a:fillRect/>
            </a:stretch>
          </p:blipFill>
          <p:spPr>
            <a:xfrm>
              <a:off x="770618" y="23352280"/>
              <a:ext cx="9352033" cy="1645920"/>
            </a:xfrm>
            <a:prstGeom prst="rect">
              <a:avLst/>
            </a:prstGeom>
          </p:spPr>
        </p:pic>
        <p:sp>
          <p:nvSpPr>
            <p:cNvPr id="62" name="TextBox 61">
              <a:extLst>
                <a:ext uri="{FF2B5EF4-FFF2-40B4-BE49-F238E27FC236}">
                  <a16:creationId xmlns:a16="http://schemas.microsoft.com/office/drawing/2014/main" id="{33436679-EE65-4A1A-E1DB-1D53E8BE5814}"/>
                </a:ext>
              </a:extLst>
            </p:cNvPr>
            <p:cNvSpPr txBox="1"/>
            <p:nvPr/>
          </p:nvSpPr>
          <p:spPr>
            <a:xfrm>
              <a:off x="3687668" y="18685671"/>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11" name="Google Shape;168;p1">
              <a:extLst>
                <a:ext uri="{FF2B5EF4-FFF2-40B4-BE49-F238E27FC236}">
                  <a16:creationId xmlns:a16="http://schemas.microsoft.com/office/drawing/2014/main" id="{92F25C1B-5522-23D7-6B5A-CDF42F79B417}"/>
                </a:ext>
              </a:extLst>
            </p:cNvPr>
            <p:cNvSpPr txBox="1"/>
            <p:nvPr/>
          </p:nvSpPr>
          <p:spPr>
            <a:xfrm>
              <a:off x="553425" y="25137426"/>
              <a:ext cx="7555076" cy="721710"/>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All participants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pic>
          <p:nvPicPr>
            <p:cNvPr id="133" name="Picture 132">
              <a:extLst>
                <a:ext uri="{FF2B5EF4-FFF2-40B4-BE49-F238E27FC236}">
                  <a16:creationId xmlns:a16="http://schemas.microsoft.com/office/drawing/2014/main" id="{D2DF8766-E48A-FBBA-FEC7-C620B42E8DAA}"/>
                </a:ext>
              </a:extLst>
            </p:cNvPr>
            <p:cNvPicPr>
              <a:picLocks noChangeAspect="1"/>
            </p:cNvPicPr>
            <p:nvPr/>
          </p:nvPicPr>
          <p:blipFill rotWithShape="1">
            <a:blip r:embed="rId23"/>
            <a:srcRect l="37658" t="44336" r="36688" b="9194"/>
            <a:stretch/>
          </p:blipFill>
          <p:spPr>
            <a:xfrm rot="16200000">
              <a:off x="8121052" y="20778797"/>
              <a:ext cx="1725331" cy="2362550"/>
            </a:xfrm>
            <a:prstGeom prst="rect">
              <a:avLst/>
            </a:prstGeom>
          </p:spPr>
        </p:pic>
      </p:grpSp>
      <p:sp>
        <p:nvSpPr>
          <p:cNvPr id="15" name="Oval 14">
            <a:extLst>
              <a:ext uri="{FF2B5EF4-FFF2-40B4-BE49-F238E27FC236}">
                <a16:creationId xmlns:a16="http://schemas.microsoft.com/office/drawing/2014/main" id="{53BF74AA-0EDB-63FF-8A82-678E8A5B0F75}"/>
              </a:ext>
            </a:extLst>
          </p:cNvPr>
          <p:cNvSpPr/>
          <p:nvPr/>
        </p:nvSpPr>
        <p:spPr>
          <a:xfrm>
            <a:off x="24194593" y="25539415"/>
            <a:ext cx="842659" cy="770798"/>
          </a:xfrm>
          <a:prstGeom prst="ellipse">
            <a:avLst/>
          </a:prstGeom>
          <a:noFill/>
          <a:ln>
            <a:solidFill>
              <a:srgbClr val="F5000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Google Shape;121;p1">
            <a:extLst>
              <a:ext uri="{FF2B5EF4-FFF2-40B4-BE49-F238E27FC236}">
                <a16:creationId xmlns:a16="http://schemas.microsoft.com/office/drawing/2014/main" id="{CC1A4441-781A-457C-FB11-691F96AAE73F}"/>
              </a:ext>
            </a:extLst>
          </p:cNvPr>
          <p:cNvSpPr/>
          <p:nvPr/>
        </p:nvSpPr>
        <p:spPr>
          <a:xfrm>
            <a:off x="16081310" y="22389013"/>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Cognitively Healthy Participants Only:</a:t>
            </a:r>
          </a:p>
        </p:txBody>
      </p:sp>
      <p:sp>
        <p:nvSpPr>
          <p:cNvPr id="37" name="TextBox 36">
            <a:extLst>
              <a:ext uri="{FF2B5EF4-FFF2-40B4-BE49-F238E27FC236}">
                <a16:creationId xmlns:a16="http://schemas.microsoft.com/office/drawing/2014/main" id="{A4596A74-ED42-2AA4-9F06-A3BBEBBA6B6F}"/>
              </a:ext>
            </a:extLst>
          </p:cNvPr>
          <p:cNvSpPr txBox="1"/>
          <p:nvPr/>
        </p:nvSpPr>
        <p:spPr>
          <a:xfrm>
            <a:off x="178475" y="37710510"/>
            <a:ext cx="29514425" cy="2462213"/>
          </a:xfrm>
          <a:prstGeom prst="rect">
            <a:avLst/>
          </a:prstGeom>
          <a:noFill/>
        </p:spPr>
        <p:txBody>
          <a:bodyPr wrap="square" numCol="3">
            <a:spAutoFit/>
          </a:bodyPr>
          <a:lstStyle/>
          <a:p>
            <a:pPr marL="157163" indent="-157163" algn="just">
              <a:buFont typeface="+mj-lt"/>
              <a:buAutoNum type="arabicPeriod"/>
            </a:pPr>
            <a:r>
              <a:rPr lang="en-US" sz="1400" dirty="0">
                <a:latin typeface="Arial" panose="020B0604020202020204" pitchFamily="34" charset="0"/>
                <a:cs typeface="Arial" panose="020B0604020202020204" pitchFamily="34" charset="0"/>
              </a:rPr>
              <a:t>Rubin, D. C., &amp; </a:t>
            </a:r>
            <a:r>
              <a:rPr lang="en-US" sz="1400" dirty="0" err="1">
                <a:latin typeface="Arial" panose="020B0604020202020204" pitchFamily="34" charset="0"/>
                <a:cs typeface="Arial" panose="020B0604020202020204" pitchFamily="34" charset="0"/>
              </a:rPr>
              <a:t>Schulkind</a:t>
            </a:r>
            <a:r>
              <a:rPr lang="en-US" sz="1400" dirty="0">
                <a:latin typeface="Arial" panose="020B0604020202020204" pitchFamily="34" charset="0"/>
                <a:cs typeface="Arial" panose="020B0604020202020204" pitchFamily="34" charset="0"/>
              </a:rPr>
              <a:t>, M. D. (1997). The distribution of autobiographical memories across the lifespan. </a:t>
            </a:r>
            <a:r>
              <a:rPr lang="en-US" sz="1400" i="1" dirty="0">
                <a:latin typeface="Arial" panose="020B0604020202020204" pitchFamily="34" charset="0"/>
                <a:cs typeface="Arial" panose="020B0604020202020204" pitchFamily="34" charset="0"/>
              </a:rPr>
              <a:t>Memory &amp; Cognition</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25</a:t>
            </a:r>
            <a:r>
              <a:rPr lang="en-US" sz="1400" dirty="0">
                <a:latin typeface="Arial" panose="020B0604020202020204" pitchFamily="34" charset="0"/>
                <a:cs typeface="Arial" panose="020B0604020202020204" pitchFamily="34" charset="0"/>
              </a:rPr>
              <a:t>(6), 859–866. </a:t>
            </a:r>
            <a:r>
              <a:rPr lang="en-US" sz="1400" dirty="0">
                <a:latin typeface="Arial" panose="020B0604020202020204" pitchFamily="34" charset="0"/>
                <a:cs typeface="Arial" panose="020B0604020202020204" pitchFamily="34" charset="0"/>
                <a:hlinkClick r:id="rId24"/>
              </a:rPr>
              <a:t>https://doi.org/10.3758/BF03211330</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Jakubowski, K., </a:t>
            </a:r>
            <a:r>
              <a:rPr lang="en-US" sz="1400" dirty="0" err="1">
                <a:latin typeface="Arial" panose="020B0604020202020204" pitchFamily="34" charset="0"/>
                <a:cs typeface="Arial" panose="020B0604020202020204" pitchFamily="34" charset="0"/>
              </a:rPr>
              <a:t>Eerola</a:t>
            </a:r>
            <a:r>
              <a:rPr lang="en-US" sz="1400" dirty="0">
                <a:latin typeface="Arial" panose="020B0604020202020204" pitchFamily="34" charset="0"/>
                <a:cs typeface="Arial" panose="020B0604020202020204" pitchFamily="34" charset="0"/>
              </a:rPr>
              <a:t>, T., </a:t>
            </a:r>
            <a:r>
              <a:rPr lang="en-US" sz="1400" dirty="0" err="1">
                <a:latin typeface="Arial" panose="020B0604020202020204" pitchFamily="34" charset="0"/>
                <a:cs typeface="Arial" panose="020B0604020202020204" pitchFamily="34" charset="0"/>
              </a:rPr>
              <a:t>Tillmann</a:t>
            </a:r>
            <a:r>
              <a:rPr lang="en-US" sz="1400" dirty="0">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400" i="1" dirty="0">
                <a:latin typeface="Arial" panose="020B0604020202020204" pitchFamily="34" charset="0"/>
                <a:cs typeface="Arial" panose="020B0604020202020204" pitchFamily="34" charset="0"/>
              </a:rPr>
              <a:t>Music &amp;</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2059204320965058. </a:t>
            </a:r>
            <a:r>
              <a:rPr lang="en-US" sz="1400" u="sng" dirty="0">
                <a:solidFill>
                  <a:srgbClr val="1155CC"/>
                </a:solidFill>
                <a:latin typeface="Arial" panose="020B0604020202020204" pitchFamily="34" charset="0"/>
                <a:cs typeface="Arial" panose="020B0604020202020204" pitchFamily="34" charset="0"/>
                <a:hlinkClick r:id="rId25"/>
              </a:rPr>
              <a:t>https://doi.org/10.1177/2059204320965058</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Baird, A., </a:t>
            </a:r>
            <a:r>
              <a:rPr lang="en-US" sz="1400" dirty="0" err="1"/>
              <a:t>Brancatisano</a:t>
            </a:r>
            <a:r>
              <a:rPr lang="en-US" sz="1400" dirty="0"/>
              <a:t>, O., Gelding, R., &amp; Thompson, W. F. (2018). Characterization of Music and Photograph Evoked Autobiographical Memories in People with Alzheimer’s Disease. </a:t>
            </a:r>
            <a:r>
              <a:rPr lang="en-US" sz="1400" i="1" dirty="0"/>
              <a:t>Journal of Alzheimer’s Disease</a:t>
            </a:r>
            <a:r>
              <a:rPr lang="en-US" sz="1400" dirty="0"/>
              <a:t>, </a:t>
            </a:r>
            <a:r>
              <a:rPr lang="en-US" sz="1400" i="1" dirty="0"/>
              <a:t>66</a:t>
            </a:r>
            <a:r>
              <a:rPr lang="en-US" sz="1400" dirty="0"/>
              <a:t>(2), 693–706. </a:t>
            </a:r>
            <a:r>
              <a:rPr lang="en-US" sz="1400" dirty="0">
                <a:hlinkClick r:id="rId26"/>
              </a:rPr>
              <a:t>https://doi.org/10.3233/JAD-180627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Krumhansl</a:t>
            </a:r>
            <a:r>
              <a:rPr lang="en-US" sz="1400" dirty="0">
                <a:latin typeface="Arial" panose="020B0604020202020204" pitchFamily="34" charset="0"/>
                <a:cs typeface="Arial" panose="020B0604020202020204" pitchFamily="34" charset="0"/>
              </a:rPr>
              <a:t>, C. L. (2017). Listening Niches across a Century of Popular Music. </a:t>
            </a:r>
            <a:r>
              <a:rPr lang="en-US" sz="1400" i="1" dirty="0">
                <a:latin typeface="Arial" panose="020B0604020202020204" pitchFamily="34" charset="0"/>
                <a:cs typeface="Arial" panose="020B0604020202020204" pitchFamily="34" charset="0"/>
              </a:rPr>
              <a:t>Frontiers in Psychology</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8</a:t>
            </a:r>
            <a:r>
              <a:rPr lang="en-US" sz="1400" dirty="0">
                <a:latin typeface="Arial" panose="020B0604020202020204" pitchFamily="34" charset="0"/>
                <a:cs typeface="Arial" panose="020B0604020202020204" pitchFamily="34" charset="0"/>
              </a:rPr>
              <a:t>, 431.</a:t>
            </a:r>
            <a:r>
              <a:rPr lang="en-US" sz="1400" dirty="0">
                <a:latin typeface="Arial" panose="020B0604020202020204" pitchFamily="34" charset="0"/>
                <a:cs typeface="Arial" panose="020B0604020202020204" pitchFamily="34" charset="0"/>
                <a:hlinkClick r:id="rId27"/>
              </a:rPr>
              <a:t> </a:t>
            </a:r>
            <a:r>
              <a:rPr lang="en-US" sz="1400" u="sng" dirty="0">
                <a:solidFill>
                  <a:srgbClr val="1155CC"/>
                </a:solidFill>
                <a:latin typeface="Arial" panose="020B0604020202020204" pitchFamily="34" charset="0"/>
                <a:cs typeface="Arial" panose="020B0604020202020204" pitchFamily="34" charset="0"/>
                <a:hlinkClick r:id="rId27"/>
              </a:rPr>
              <a:t>https://doi.org/10.3389/fpsyg.2017.00431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Belfi</a:t>
            </a:r>
            <a:r>
              <a:rPr lang="en-US" sz="14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1464</a:t>
            </a:r>
            <a:r>
              <a:rPr lang="en-US" sz="1400" dirty="0">
                <a:latin typeface="Arial" panose="020B0604020202020204" pitchFamily="34" charset="0"/>
                <a:cs typeface="Arial" panose="020B0604020202020204" pitchFamily="34" charset="0"/>
              </a:rPr>
              <a:t>(1), 99–114. </a:t>
            </a:r>
            <a:r>
              <a:rPr lang="en-US" sz="1400" dirty="0">
                <a:latin typeface="Arial" panose="020B0604020202020204" pitchFamily="34" charset="0"/>
                <a:cs typeface="Arial" panose="020B0604020202020204" pitchFamily="34" charset="0"/>
                <a:hlinkClick r:id="rId28"/>
              </a:rPr>
              <a:t>https://doi.org/10.1111/nyas.14241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Casey, B., </a:t>
            </a:r>
            <a:r>
              <a:rPr lang="en-US" sz="1400" dirty="0" err="1">
                <a:latin typeface="Arial" panose="020B0604020202020204" pitchFamily="34" charset="0"/>
                <a:cs typeface="Arial" panose="020B0604020202020204" pitchFamily="34" charset="0"/>
              </a:rPr>
              <a:t>Galván</a:t>
            </a:r>
            <a:r>
              <a:rPr lang="en-US" sz="14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400" i="1" dirty="0">
                <a:latin typeface="Arial" panose="020B0604020202020204" pitchFamily="34" charset="0"/>
                <a:cs typeface="Arial" panose="020B0604020202020204" pitchFamily="34" charset="0"/>
              </a:rPr>
              <a:t>Developmental Cognitive Neuroscience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17</a:t>
            </a:r>
            <a:r>
              <a:rPr lang="en-US" sz="1400" dirty="0">
                <a:latin typeface="Arial" panose="020B0604020202020204" pitchFamily="34" charset="0"/>
                <a:cs typeface="Arial" panose="020B0604020202020204" pitchFamily="34" charset="0"/>
              </a:rPr>
              <a:t>, 128–130. </a:t>
            </a:r>
            <a:r>
              <a:rPr lang="en-US" sz="1400" dirty="0">
                <a:latin typeface="Arial" panose="020B0604020202020204" pitchFamily="34" charset="0"/>
                <a:cs typeface="Arial" panose="020B0604020202020204" pitchFamily="34" charset="0"/>
                <a:hlinkClick r:id="rId29"/>
              </a:rPr>
              <a:t>https://doi.org/10.1016/j.dcn.2015.12.006</a:t>
            </a:r>
            <a:endParaRPr lang="en-US" sz="1400" dirty="0">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Ferreri</a:t>
            </a:r>
            <a:r>
              <a:rPr lang="en-US" sz="1400" dirty="0">
                <a:latin typeface="Arial" panose="020B0604020202020204" pitchFamily="34" charset="0"/>
                <a:cs typeface="Arial" panose="020B0604020202020204" pitchFamily="34" charset="0"/>
              </a:rPr>
              <a:t>, L., &amp; Rodriguez-</a:t>
            </a:r>
            <a:r>
              <a:rPr lang="en-US" sz="1400" dirty="0" err="1">
                <a:latin typeface="Arial" panose="020B0604020202020204" pitchFamily="34" charset="0"/>
                <a:cs typeface="Arial" panose="020B0604020202020204" pitchFamily="34" charset="0"/>
              </a:rPr>
              <a:t>Fornells</a:t>
            </a:r>
            <a:r>
              <a:rPr lang="en-US" sz="1400" dirty="0">
                <a:latin typeface="Arial" panose="020B0604020202020204" pitchFamily="34" charset="0"/>
                <a:cs typeface="Arial" panose="020B0604020202020204" pitchFamily="34" charset="0"/>
              </a:rPr>
              <a:t>, A. (2022). Memory modulations through musical pleasure.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hlinkClick r:id="rId30"/>
              </a:rPr>
              <a:t> </a:t>
            </a:r>
            <a:r>
              <a:rPr lang="en-US" sz="1400" u="sng" dirty="0">
                <a:solidFill>
                  <a:srgbClr val="1155CC"/>
                </a:solidFill>
                <a:latin typeface="Arial" panose="020B0604020202020204" pitchFamily="34" charset="0"/>
                <a:cs typeface="Arial" panose="020B0604020202020204" pitchFamily="34" charset="0"/>
                <a:hlinkClick r:id="rId30"/>
              </a:rPr>
              <a:t>https://doi.org/10.1111/nyas.14867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Lamont, A., &amp; Loveday, C. (2020). A New Framework for Understanding Memories and Preference for Music. </a:t>
            </a:r>
            <a:r>
              <a:rPr lang="en-US" sz="1400" i="1" dirty="0">
                <a:latin typeface="Arial" panose="020B0604020202020204" pitchFamily="34" charset="0"/>
                <a:cs typeface="Arial" panose="020B0604020202020204" pitchFamily="34" charset="0"/>
              </a:rPr>
              <a:t>Music &amp; 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2059204320948315.</a:t>
            </a:r>
            <a:r>
              <a:rPr lang="en-US" sz="1400" dirty="0">
                <a:latin typeface="Arial" panose="020B0604020202020204" pitchFamily="34" charset="0"/>
                <a:cs typeface="Arial" panose="020B0604020202020204" pitchFamily="34" charset="0"/>
                <a:hlinkClick r:id="rId31"/>
              </a:rPr>
              <a:t> </a:t>
            </a:r>
            <a:r>
              <a:rPr lang="en-US" sz="1400" u="sng" dirty="0">
                <a:solidFill>
                  <a:srgbClr val="1155CC"/>
                </a:solidFill>
                <a:latin typeface="Arial" panose="020B0604020202020204" pitchFamily="34" charset="0"/>
                <a:cs typeface="Arial" panose="020B0604020202020204" pitchFamily="34" charset="0"/>
                <a:hlinkClick r:id="rId31"/>
              </a:rPr>
              <a:t>https://doi.org/10.1177/2059204320948315</a:t>
            </a:r>
            <a:endParaRPr lang="en-US" sz="1400" u="sng" dirty="0">
              <a:solidFill>
                <a:srgbClr val="1155CC"/>
              </a:solidFill>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a:t>Penny, W. D., Friston, K. J., Ashburner, J. T., </a:t>
            </a:r>
            <a:r>
              <a:rPr lang="en-US" sz="1400" dirty="0" err="1"/>
              <a:t>Kiebel</a:t>
            </a:r>
            <a:r>
              <a:rPr lang="en-US" sz="1400" dirty="0"/>
              <a:t>, S. J., &amp; Nichols, T. E. (2011). </a:t>
            </a:r>
            <a:r>
              <a:rPr lang="en-US" sz="1400" i="1" dirty="0"/>
              <a:t>Statistical Parametric Mapping: The Analysis of Functional Brain Images</a:t>
            </a:r>
            <a:r>
              <a:rPr lang="en-US" sz="1400" dirty="0"/>
              <a:t>. Elsevier.</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Whitfield-</a:t>
            </a:r>
            <a:r>
              <a:rPr lang="en-US" sz="1400" dirty="0" err="1"/>
              <a:t>Gabrieli</a:t>
            </a:r>
            <a:r>
              <a:rPr lang="en-US" sz="1400" dirty="0"/>
              <a:t>, S., &amp; Nieto-</a:t>
            </a:r>
            <a:r>
              <a:rPr lang="en-US" sz="1400" dirty="0" err="1"/>
              <a:t>Castanon</a:t>
            </a:r>
            <a:r>
              <a:rPr lang="en-US" sz="1400" dirty="0"/>
              <a:t>, A. (2012). Conn: A Functional Connectivity Toolbox for Correlated and Anticorrelated Brain Networks. </a:t>
            </a:r>
            <a:r>
              <a:rPr lang="en-US" sz="1400" i="1" dirty="0"/>
              <a:t>Brain Connectivity</a:t>
            </a:r>
            <a:r>
              <a:rPr lang="en-US" sz="1400" dirty="0"/>
              <a:t>, </a:t>
            </a:r>
            <a:r>
              <a:rPr lang="en-US" sz="1400" i="1" dirty="0"/>
              <a:t>2</a:t>
            </a:r>
            <a:r>
              <a:rPr lang="en-US" sz="1400" dirty="0"/>
              <a:t>(3), 125–141. </a:t>
            </a:r>
            <a:r>
              <a:rPr lang="en-US" sz="1400" dirty="0">
                <a:hlinkClick r:id="rId32"/>
              </a:rPr>
              <a:t>https://doi.org/10.1089/brain.2012.0073</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Wang, D., Belden, A., </a:t>
            </a:r>
            <a:r>
              <a:rPr lang="en-US" sz="1400" dirty="0" err="1"/>
              <a:t>Hanser</a:t>
            </a:r>
            <a:r>
              <a:rPr lang="en-US" sz="1400" dirty="0"/>
              <a:t>, S. B., Geddes, M. R., &amp; Loui, P. (2020). Resting-State Connectivity of Auditory and Reward Systems in Alzheimer’s Disease and Mild Cognitive Impairment. </a:t>
            </a:r>
            <a:r>
              <a:rPr lang="en-US" sz="1400" i="1" dirty="0"/>
              <a:t>Frontiers in Human Neuroscience</a:t>
            </a:r>
            <a:r>
              <a:rPr lang="en-US" sz="1400" dirty="0"/>
              <a:t>, </a:t>
            </a:r>
            <a:r>
              <a:rPr lang="en-US" sz="1400" i="1" dirty="0"/>
              <a:t>14</a:t>
            </a:r>
            <a:r>
              <a:rPr lang="en-US" sz="1400" dirty="0"/>
              <a:t>. </a:t>
            </a:r>
            <a:r>
              <a:rPr lang="en-US" sz="1400" dirty="0">
                <a:hlinkClick r:id="rId33"/>
              </a:rPr>
              <a:t>https://www.frontiersin.org/article/10.3389/fnhum.2020.00280</a:t>
            </a:r>
            <a:endParaRPr lang="en-US" sz="1400" dirty="0"/>
          </a:p>
          <a:p>
            <a:pPr marL="157163" indent="-157163" algn="just">
              <a:buFont typeface="+mj-lt"/>
              <a:buAutoNum type="arabicPeriod"/>
            </a:pPr>
            <a:r>
              <a:rPr lang="en-US" dirty="0" err="1">
                <a:effectLst/>
              </a:rPr>
              <a:t>Quinci</a:t>
            </a:r>
            <a:r>
              <a:rPr lang="en-US" dirty="0">
                <a:effectLst/>
              </a:rPr>
              <a:t>, M. A., Belden, A., </a:t>
            </a:r>
            <a:r>
              <a:rPr lang="en-US" dirty="0" err="1">
                <a:effectLst/>
              </a:rPr>
              <a:t>Goutama</a:t>
            </a:r>
            <a:r>
              <a:rPr lang="en-US" dirty="0">
                <a:effectLst/>
              </a:rPr>
              <a:t>, V., Gong, D., </a:t>
            </a:r>
            <a:r>
              <a:rPr lang="en-US" dirty="0" err="1">
                <a:effectLst/>
              </a:rPr>
              <a:t>Hanser</a:t>
            </a:r>
            <a:r>
              <a:rPr lang="en-US" dirty="0">
                <a:effectLst/>
              </a:rPr>
              <a:t>, S., Donovan, N. J., Geddes, M., &amp; Loui, P. (2022). Longitudinal changes in auditory and reward systems following receptive music-based intervention in older adults. </a:t>
            </a:r>
            <a:r>
              <a:rPr lang="en-US" i="1" dirty="0">
                <a:effectLst/>
              </a:rPr>
              <a:t>Scientific Reports</a:t>
            </a:r>
            <a:r>
              <a:rPr lang="en-US" dirty="0">
                <a:effectLst/>
              </a:rPr>
              <a:t>, </a:t>
            </a:r>
            <a:r>
              <a:rPr lang="en-US" i="1" dirty="0">
                <a:effectLst/>
              </a:rPr>
              <a:t>12</a:t>
            </a:r>
            <a:r>
              <a:rPr lang="en-US" dirty="0">
                <a:effectLst/>
              </a:rPr>
              <a:t>(1), Article 1. </a:t>
            </a:r>
            <a:r>
              <a:rPr lang="en-US" dirty="0">
                <a:effectLst/>
                <a:hlinkClick r:id="rId34"/>
              </a:rPr>
              <a:t>https://doi.org/10.1038/s41598-022-15687-5</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400" dirty="0">
                <a:solidFill>
                  <a:schemeClr val="dk1"/>
                </a:solidFill>
                <a:latin typeface="Arial" panose="020B0604020202020204" pitchFamily="34" charset="0"/>
                <a:ea typeface="Helvetica Neue"/>
                <a:cs typeface="Arial" panose="020B0604020202020204" pitchFamily="34" charset="0"/>
                <a:sym typeface="Helvetica Neue"/>
              </a:rPr>
              <a:t>  We acknowledge support from NIH R21 AG075232,</a:t>
            </a:r>
            <a:r>
              <a:rPr lang="en-US" sz="1400" dirty="0">
                <a:solidFill>
                  <a:srgbClr val="1D1C1D"/>
                </a:solidFill>
                <a:latin typeface="Arial" panose="020B0604020202020204" pitchFamily="34" charset="0"/>
                <a:cs typeface="Arial" panose="020B0604020202020204" pitchFamily="34" charset="0"/>
              </a:rPr>
              <a:t> R01 AG078376, R43AG078012</a:t>
            </a:r>
            <a:r>
              <a:rPr lang="en-US" sz="1400" dirty="0">
                <a:solidFill>
                  <a:schemeClr val="dk1"/>
                </a:solidFill>
                <a:latin typeface="Arial" panose="020B0604020202020204" pitchFamily="34" charset="0"/>
                <a:ea typeface="Helvetica Neue"/>
                <a:cs typeface="Arial" panose="020B0604020202020204" pitchFamily="34" charset="0"/>
                <a:sym typeface="Helvetica Neue"/>
              </a:rPr>
              <a:t>, and NSF-CAREER 1945436 </a:t>
            </a:r>
            <a:r>
              <a:rPr lang="en-US" sz="1400" dirty="0">
                <a:solidFill>
                  <a:srgbClr val="1D1C1D"/>
                </a:solidFill>
                <a:latin typeface="Arial" panose="020B0604020202020204" pitchFamily="34" charset="0"/>
                <a:cs typeface="Arial" panose="020B0604020202020204" pitchFamily="34" charset="0"/>
              </a:rPr>
              <a:t>to PL</a:t>
            </a:r>
            <a:r>
              <a:rPr lang="en-US" sz="1400" dirty="0">
                <a:solidFill>
                  <a:schemeClr val="dk1"/>
                </a:solidFill>
                <a:latin typeface="Arial" panose="020B0604020202020204" pitchFamily="34" charset="0"/>
                <a:ea typeface="Helvetica Neue"/>
                <a:cs typeface="Arial" panose="020B0604020202020204" pitchFamily="34" charset="0"/>
                <a:sym typeface="Helvetica Neue"/>
              </a:rPr>
              <a:t>.</a:t>
            </a:r>
            <a:endParaRPr lang="en-US"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8DE538D-7D9D-AB82-C923-EF5BEB7B229F}"/>
              </a:ext>
            </a:extLst>
          </p:cNvPr>
          <p:cNvSpPr txBox="1"/>
          <p:nvPr/>
        </p:nvSpPr>
        <p:spPr>
          <a:xfrm>
            <a:off x="16327266" y="27822111"/>
            <a:ext cx="13710505" cy="430887"/>
          </a:xfrm>
          <a:prstGeom prst="rect">
            <a:avLst/>
          </a:prstGeom>
          <a:noFill/>
        </p:spPr>
        <p:txBody>
          <a:bodyPr wrap="square">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No univariate main effects for the MCI/SCD group survived corrections for multiple comparisons</a:t>
            </a:r>
          </a:p>
        </p:txBody>
      </p:sp>
      <p:pic>
        <p:nvPicPr>
          <p:cNvPr id="21" name="Picture 20" descr="A graph of different colored lines&#10;&#10;Description automatically generated">
            <a:extLst>
              <a:ext uri="{FF2B5EF4-FFF2-40B4-BE49-F238E27FC236}">
                <a16:creationId xmlns:a16="http://schemas.microsoft.com/office/drawing/2014/main" id="{EB2DAFBF-5EB0-A5D0-179C-D62F55B428EF}"/>
              </a:ext>
            </a:extLst>
          </p:cNvPr>
          <p:cNvPicPr>
            <a:picLocks noChangeAspect="1"/>
          </p:cNvPicPr>
          <p:nvPr/>
        </p:nvPicPr>
        <p:blipFill>
          <a:blip r:embed="rId35"/>
          <a:stretch>
            <a:fillRect/>
          </a:stretch>
        </p:blipFill>
        <p:spPr>
          <a:xfrm>
            <a:off x="16210428" y="29268628"/>
            <a:ext cx="6895265" cy="4022238"/>
          </a:xfrm>
          <a:prstGeom prst="rect">
            <a:avLst/>
          </a:prstGeom>
        </p:spPr>
      </p:pic>
      <p:pic>
        <p:nvPicPr>
          <p:cNvPr id="26" name="Picture 25" descr="A screen shot of a graph&#10;&#10;Description automatically generated">
            <a:extLst>
              <a:ext uri="{FF2B5EF4-FFF2-40B4-BE49-F238E27FC236}">
                <a16:creationId xmlns:a16="http://schemas.microsoft.com/office/drawing/2014/main" id="{D6AB5D03-286A-2269-BAA4-AD768F2999FE}"/>
              </a:ext>
            </a:extLst>
          </p:cNvPr>
          <p:cNvPicPr>
            <a:picLocks noChangeAspect="1"/>
          </p:cNvPicPr>
          <p:nvPr/>
        </p:nvPicPr>
        <p:blipFill>
          <a:blip r:embed="rId36"/>
          <a:stretch>
            <a:fillRect/>
          </a:stretch>
        </p:blipFill>
        <p:spPr>
          <a:xfrm>
            <a:off x="23057152" y="29367476"/>
            <a:ext cx="6895265" cy="4022238"/>
          </a:xfrm>
          <a:prstGeom prst="rect">
            <a:avLst/>
          </a:prstGeom>
        </p:spPr>
      </p:pic>
      <p:pic>
        <p:nvPicPr>
          <p:cNvPr id="38" name="Picture 37" descr="A red rectangle with a white background&#10;&#10;Description automatically generated">
            <a:extLst>
              <a:ext uri="{FF2B5EF4-FFF2-40B4-BE49-F238E27FC236}">
                <a16:creationId xmlns:a16="http://schemas.microsoft.com/office/drawing/2014/main" id="{3366E199-4F68-B302-8DE5-F9705701297D}"/>
              </a:ext>
            </a:extLst>
          </p:cNvPr>
          <p:cNvPicPr>
            <a:picLocks noChangeAspect="1"/>
          </p:cNvPicPr>
          <p:nvPr/>
        </p:nvPicPr>
        <p:blipFill>
          <a:blip r:embed="rId37"/>
          <a:stretch>
            <a:fillRect/>
          </a:stretch>
        </p:blipFill>
        <p:spPr>
          <a:xfrm>
            <a:off x="25930071" y="11040194"/>
            <a:ext cx="2819400" cy="660400"/>
          </a:xfrm>
          <a:prstGeom prst="rect">
            <a:avLst/>
          </a:prstGeom>
        </p:spPr>
      </p:pic>
      <p:pic>
        <p:nvPicPr>
          <p:cNvPr id="45" name="Picture 44" descr="A red rectangle with white background&#10;&#10;Description automatically generated">
            <a:extLst>
              <a:ext uri="{FF2B5EF4-FFF2-40B4-BE49-F238E27FC236}">
                <a16:creationId xmlns:a16="http://schemas.microsoft.com/office/drawing/2014/main" id="{EB78E4DC-DDD7-BE94-0824-D394736AC65F}"/>
              </a:ext>
            </a:extLst>
          </p:cNvPr>
          <p:cNvPicPr>
            <a:picLocks noChangeAspect="1"/>
          </p:cNvPicPr>
          <p:nvPr/>
        </p:nvPicPr>
        <p:blipFill>
          <a:blip r:embed="rId38"/>
          <a:stretch>
            <a:fillRect/>
          </a:stretch>
        </p:blipFill>
        <p:spPr>
          <a:xfrm>
            <a:off x="12231033" y="17394678"/>
            <a:ext cx="2781300" cy="673100"/>
          </a:xfrm>
          <a:prstGeom prst="rect">
            <a:avLst/>
          </a:prstGeom>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7698</TotalTime>
  <Words>1329</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 Neue</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86</cp:revision>
  <cp:lastPrinted>2022-04-18T15:59:33Z</cp:lastPrinted>
  <dcterms:created xsi:type="dcterms:W3CDTF">2021-02-08T14:55:12Z</dcterms:created>
  <dcterms:modified xsi:type="dcterms:W3CDTF">2023-08-20T00:01:11Z</dcterms:modified>
</cp:coreProperties>
</file>